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  <p:sldMasterId id="2147483661" r:id="rId2"/>
    <p:sldMasterId id="2147483651" r:id="rId3"/>
    <p:sldMasterId id="2147483663" r:id="rId4"/>
    <p:sldMasterId id="2147483665" r:id="rId5"/>
    <p:sldMasterId id="2147483674" r:id="rId6"/>
    <p:sldMasterId id="2147483695" r:id="rId7"/>
  </p:sldMasterIdLst>
  <p:notesMasterIdLst>
    <p:notesMasterId r:id="rId36"/>
  </p:notesMasterIdLst>
  <p:sldIdLst>
    <p:sldId id="288" r:id="rId8"/>
    <p:sldId id="393" r:id="rId9"/>
    <p:sldId id="397" r:id="rId10"/>
    <p:sldId id="390" r:id="rId11"/>
    <p:sldId id="399" r:id="rId12"/>
    <p:sldId id="402" r:id="rId13"/>
    <p:sldId id="269" r:id="rId14"/>
    <p:sldId id="404" r:id="rId15"/>
    <p:sldId id="391" r:id="rId16"/>
    <p:sldId id="410" r:id="rId17"/>
    <p:sldId id="289" r:id="rId18"/>
    <p:sldId id="400" r:id="rId19"/>
    <p:sldId id="401" r:id="rId20"/>
    <p:sldId id="305" r:id="rId21"/>
    <p:sldId id="293" r:id="rId22"/>
    <p:sldId id="294" r:id="rId23"/>
    <p:sldId id="292" r:id="rId24"/>
    <p:sldId id="295" r:id="rId25"/>
    <p:sldId id="300" r:id="rId26"/>
    <p:sldId id="296" r:id="rId27"/>
    <p:sldId id="298" r:id="rId28"/>
    <p:sldId id="299" r:id="rId29"/>
    <p:sldId id="396" r:id="rId30"/>
    <p:sldId id="290" r:id="rId31"/>
    <p:sldId id="408" r:id="rId32"/>
    <p:sldId id="409" r:id="rId33"/>
    <p:sldId id="303" r:id="rId34"/>
    <p:sldId id="27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172857"/>
    <a:srgbClr val="2B5384"/>
    <a:srgbClr val="172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4" autoAdjust="0"/>
    <p:restoredTop sz="94712" autoAdjust="0"/>
  </p:normalViewPr>
  <p:slideViewPr>
    <p:cSldViewPr snapToGrid="0" snapToObjects="1">
      <p:cViewPr varScale="1">
        <p:scale>
          <a:sx n="108" d="100"/>
          <a:sy n="108" d="100"/>
        </p:scale>
        <p:origin x="202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9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5437E-A0A5-4E98-93EB-EA45E72B6657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EC5F9-693A-498A-8160-12ACF04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55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EC5F9-693A-498A-8160-12ACF04583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56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EC5F9-693A-498A-8160-12ACF04583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87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8D5E5-A431-4D63-B4AD-79F0392A418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7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2991F-FD1D-FF42-9B0E-8EEDB31F4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89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076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N1322A-6 has been discontinued without replacement.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15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99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29057" indent="-280406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21626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570276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18927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467577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16227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364878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13528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</a:pPr>
            <a:fld id="{A3885E7F-C151-43D8-969A-9C15A74DD357}" type="slidenum">
              <a:rPr lang="en-US" altLang="en-US" smtClean="0">
                <a:latin typeface="Times New Roman" pitchFamily="18" charset="0"/>
                <a:cs typeface="Arial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Times New Roman" pitchFamily="18" charset="0"/>
              <a:cs typeface="Arial" charset="0"/>
            </a:endParaRPr>
          </a:p>
        </p:txBody>
      </p:sp>
      <p:sp>
        <p:nvSpPr>
          <p:cNvPr id="1136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70413" cy="3429000"/>
          </a:xfrm>
          <a:ln/>
        </p:spPr>
      </p:sp>
      <p:sp>
        <p:nvSpPr>
          <p:cNvPr id="113668" name="Notes Placeholder 2"/>
          <p:cNvSpPr>
            <a:spLocks noGrp="1"/>
          </p:cNvSpPr>
          <p:nvPr>
            <p:ph type="body" idx="1"/>
          </p:nvPr>
        </p:nvSpPr>
        <p:spPr>
          <a:xfrm>
            <a:off x="686421" y="4342464"/>
            <a:ext cx="5485158" cy="41160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/>
          <a:lstStyle/>
          <a:p>
            <a:endParaRPr lang="en-US" altLang="en-US" dirty="0"/>
          </a:p>
        </p:txBody>
      </p:sp>
      <p:sp>
        <p:nvSpPr>
          <p:cNvPr id="113669" name="Slide Number Placeholder 3"/>
          <p:cNvSpPr txBox="1">
            <a:spLocks noGrp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0" tIns="45785" rIns="91570" bIns="45785" anchor="b"/>
          <a:lstStyle>
            <a:lvl1pPr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CEE7722-FBA2-421D-8901-9AA7DF374C90}" type="slidenum">
              <a:rPr lang="en-US" altLang="en-US">
                <a:latin typeface="Arial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EC5F9-693A-498A-8160-12ACF04583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61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34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EC5F9-693A-498A-8160-12ACF04583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8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29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38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797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2923124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7345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74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444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1113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666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8419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683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142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52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5025" y="1598613"/>
            <a:ext cx="4037013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B211954-39E6-4BE0-AF47-9578A1AAF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592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3496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4459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691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3491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9027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8EBEE32-2D27-440E-9BBF-244775787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0957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6160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7230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0425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1359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2788806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3926332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496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0229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478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88242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114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7973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292312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476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7345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7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58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022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47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882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11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6.jpe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row of mixed ice-PPT 2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11572"/>
            <a:ext cx="9144000" cy="1646428"/>
          </a:xfrm>
          <a:prstGeom prst="rect">
            <a:avLst/>
          </a:prstGeom>
        </p:spPr>
      </p:pic>
      <p:sp>
        <p:nvSpPr>
          <p:cNvPr id="2" name="Chord 1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hord 9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ScotsmanLogoWithTag - whit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79"/>
          <a:stretch/>
        </p:blipFill>
        <p:spPr>
          <a:xfrm>
            <a:off x="3703039" y="6305702"/>
            <a:ext cx="1781822" cy="4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row of mixed ice-PPT 2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11572"/>
            <a:ext cx="9144000" cy="16464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" y="3696540"/>
            <a:ext cx="9144000" cy="31595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hord 9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ord 10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otsmanLogoWithTag - whit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79"/>
          <a:stretch/>
        </p:blipFill>
        <p:spPr>
          <a:xfrm>
            <a:off x="3703039" y="6305702"/>
            <a:ext cx="1781822" cy="4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9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0" y="822574"/>
            <a:ext cx="9144000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otsmanLogoWithTag-cya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812" y="5686632"/>
            <a:ext cx="1803556" cy="407028"/>
          </a:xfrm>
          <a:prstGeom prst="rect">
            <a:avLst/>
          </a:prstGeom>
        </p:spPr>
      </p:pic>
      <p:pic>
        <p:nvPicPr>
          <p:cNvPr id="11" name="Picture 10" descr="row of mixed ice-PPT 2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6030926"/>
            <a:ext cx="9144000" cy="8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CD0B1C-D405-4F9D-866E-69855E270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669E13-208E-4B1D-B581-417AE31233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-115594"/>
            <a:ext cx="9144000" cy="6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4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9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0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1" r:id="rId5"/>
    <p:sldLayoutId id="2147483702" r:id="rId6"/>
    <p:sldLayoutId id="2147483703" r:id="rId7"/>
    <p:sldLayoutId id="2147483704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INTRODUCING</a:t>
            </a:r>
            <a:br>
              <a:rPr lang="en-US" sz="3600" dirty="0"/>
            </a:br>
            <a:r>
              <a:rPr lang="en-US" sz="3600" b="1" dirty="0"/>
              <a:t>MODULAR FLAKE &amp; NUGGET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EASY TO SERVICE, CLEAN AND OPERATE. MAXIMUM RELIABILITY.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5522" y="142314"/>
            <a:ext cx="1225550" cy="54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65" y="1614266"/>
            <a:ext cx="1075893" cy="88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867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8EDE514-7E7A-4861-ADCF-5F755EAC5CD3}"/>
              </a:ext>
            </a:extLst>
          </p:cNvPr>
          <p:cNvGraphicFramePr>
            <a:graphicFrameLocks noGrp="1"/>
          </p:cNvGraphicFramePr>
          <p:nvPr/>
        </p:nvGraphicFramePr>
        <p:xfrm>
          <a:off x="314460" y="1005646"/>
          <a:ext cx="8515082" cy="4507387"/>
        </p:xfrm>
        <a:graphic>
          <a:graphicData uri="http://schemas.openxmlformats.org/drawingml/2006/table">
            <a:tbl>
              <a:tblPr/>
              <a:tblGrid>
                <a:gridCol w="1718526">
                  <a:extLst>
                    <a:ext uri="{9D8B030D-6E8A-4147-A177-3AD203B41FA5}">
                      <a16:colId xmlns:a16="http://schemas.microsoft.com/office/drawing/2014/main" val="1758947094"/>
                    </a:ext>
                  </a:extLst>
                </a:gridCol>
                <a:gridCol w="2317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1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7999">
                  <a:extLst>
                    <a:ext uri="{9D8B030D-6E8A-4147-A177-3AD203B41FA5}">
                      <a16:colId xmlns:a16="http://schemas.microsoft.com/office/drawing/2014/main" val="2430889060"/>
                    </a:ext>
                  </a:extLst>
                </a:gridCol>
              </a:tblGrid>
              <a:tr h="603455">
                <a:tc>
                  <a:txBody>
                    <a:bodyPr/>
                    <a:lstStyle/>
                    <a:p>
                      <a:pPr algn="ctr" fontAlgn="ctr"/>
                      <a:endParaRPr lang="en-US" sz="17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Flake Ice</a:t>
                      </a: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[FS Models]</a:t>
                      </a: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Original Chewable Nugget Ice </a:t>
                      </a:r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[NS Models]</a:t>
                      </a:r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H</a:t>
                      </a:r>
                      <a:r>
                        <a:rPr lang="en-US" sz="1300" b="1" i="0" u="none" strike="noStrike" baseline="300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Nugget Ice</a:t>
                      </a: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[NH Models]</a:t>
                      </a: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7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 Hardness*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u="none" strike="noStrike" dirty="0">
                          <a:effectLst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u="none" strike="noStrike" dirty="0">
                          <a:effectLst/>
                        </a:rPr>
                        <a:t>74% (Softer)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 (Harder)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47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 Dimensions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Compressed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⁷⁄₁₆” x ⁵⁄₁₆” x ³⁄₈”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³⁄₄” x ⁵⁄₁₆” x ³⁄₈”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508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u="none" strike="noStrike" dirty="0">
                          <a:effectLst/>
                        </a:rPr>
                        <a:t>Soft, moldable flake ice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Smallest, softest and most chewable nugget 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Slightly harder, slower melting   nugget 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45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Introduced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u="none" strike="noStrike" dirty="0">
                          <a:effectLst/>
                        </a:rPr>
                        <a:t>1952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Original Chewable Ice® (1981)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HID Meridian™ Ice &amp; Water Dispensers (2015)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47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Ideal Configuration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u="none" strike="noStrike" dirty="0">
                          <a:effectLst/>
                        </a:rPr>
                        <a:t>Traditional ice bin applications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 ice bin applications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Dispensing applications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298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Alternate Configuration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u="none" strike="noStrike" dirty="0">
                          <a:effectLst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Dispensing applications with additional kits/adapters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 ice bin applications for those that may want slower melting nugget 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4511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Ice Applications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Seafood, meat, produce displays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Salad bars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Blended drinks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 &amp; therapeutic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Laboratories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Carbonated and non-carbonated beverages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Blended drinks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Food displays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Dispensing</a:t>
                      </a:r>
                    </a:p>
                    <a:p>
                      <a:pPr marL="377190" indent="-28575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100" u="none" strike="noStrike" dirty="0">
                          <a:effectLst/>
                        </a:rPr>
                        <a:t>Healthcare &amp; therapeutic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131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Sealed, Maintenance-Free Bearings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100" u="none" strike="noStrike" dirty="0">
                          <a:effectLst/>
                        </a:rPr>
                        <a:t>Yes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AB13791-2BA6-4876-940A-07C2CC17963F}"/>
              </a:ext>
            </a:extLst>
          </p:cNvPr>
          <p:cNvSpPr txBox="1"/>
          <p:nvPr/>
        </p:nvSpPr>
        <p:spPr>
          <a:xfrm>
            <a:off x="278948" y="5552154"/>
            <a:ext cx="18783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/>
              <a:t>*Approximation, values may vary by model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8FCA805D-8744-4867-9077-B41B8CEA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35" y="1134733"/>
            <a:ext cx="1592930" cy="33873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3BB6D51-910A-4786-AAFC-E761A0E7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About The Ice: </a:t>
            </a:r>
            <a:r>
              <a:rPr lang="en-US" sz="4000" b="1" i="1" dirty="0">
                <a:solidFill>
                  <a:schemeClr val="tx2"/>
                </a:solidFill>
              </a:rPr>
              <a:t>Comparison Chart</a:t>
            </a:r>
          </a:p>
        </p:txBody>
      </p:sp>
    </p:spTree>
    <p:extLst>
      <p:ext uri="{BB962C8B-B14F-4D97-AF65-F5344CB8AC3E}">
        <p14:creationId xmlns:p14="http://schemas.microsoft.com/office/powerpoint/2010/main" val="357680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727" y1="1525" x2="5839" y2="99931"/>
                        <a14:foregroundMark x1="91677" y1="1733" x2="94658" y2="86764"/>
                        <a14:foregroundMark x1="90559" y1="0" x2="8944" y2="1455"/>
                        <a14:foregroundMark x1="49938" y1="96535" x2="92050" y2="88011"/>
                        <a14:foregroundMark x1="46211" y1="98406" x2="90559" y2="97574"/>
                        <a14:backgroundMark x1="48820" y1="99723" x2="55031" y2="99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5659" y="984950"/>
            <a:ext cx="2851207" cy="511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80059" y="1773084"/>
            <a:ext cx="3982586" cy="852175"/>
            <a:chOff x="280059" y="1773084"/>
            <a:chExt cx="3982586" cy="852175"/>
          </a:xfrm>
        </p:grpSpPr>
        <p:grpSp>
          <p:nvGrpSpPr>
            <p:cNvPr id="31" name="Group 30"/>
            <p:cNvGrpSpPr/>
            <p:nvPr/>
          </p:nvGrpSpPr>
          <p:grpSpPr>
            <a:xfrm>
              <a:off x="2540008" y="1773084"/>
              <a:ext cx="1722637" cy="602321"/>
              <a:chOff x="2338105" y="1773084"/>
              <a:chExt cx="1722637" cy="602321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3963050" y="1773084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" name="Straight Connector 7"/>
              <p:cNvCxnSpPr>
                <a:stCxn id="3" idx="2"/>
                <a:endCxn id="23" idx="3"/>
              </p:cNvCxnSpPr>
              <p:nvPr/>
            </p:nvCxnSpPr>
            <p:spPr>
              <a:xfrm flipH="1">
                <a:off x="2338105" y="1821930"/>
                <a:ext cx="1624945" cy="553475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280059" y="2125550"/>
              <a:ext cx="2259949" cy="499709"/>
              <a:chOff x="84667" y="1915766"/>
              <a:chExt cx="2259949" cy="49970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84667" y="1915766"/>
                <a:ext cx="2259949" cy="499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914400">
                  <a:lnSpc>
                    <a:spcPts val="1580"/>
                  </a:lnSpc>
                </a:pPr>
                <a:r>
                  <a:rPr lang="en-US" b="1" dirty="0">
                    <a:solidFill>
                      <a:srgbClr val="00B050"/>
                    </a:solidFill>
                  </a:rPr>
                  <a:t>+ </a:t>
                </a:r>
                <a:r>
                  <a:rPr lang="en-US" sz="1400" dirty="0">
                    <a:solidFill>
                      <a:srgbClr val="00B050"/>
                    </a:solidFill>
                  </a:rPr>
                  <a:t>Front-located air filter for more efficient operation</a:t>
                </a:r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 flipV="1">
                <a:off x="2338105" y="1944359"/>
                <a:ext cx="0" cy="423052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560103" y="1266079"/>
            <a:ext cx="3412723" cy="702329"/>
            <a:chOff x="560103" y="1266079"/>
            <a:chExt cx="3412723" cy="702329"/>
          </a:xfrm>
        </p:grpSpPr>
        <p:grpSp>
          <p:nvGrpSpPr>
            <p:cNvPr id="76" name="Group 75"/>
            <p:cNvGrpSpPr/>
            <p:nvPr/>
          </p:nvGrpSpPr>
          <p:grpSpPr>
            <a:xfrm>
              <a:off x="2533497" y="1298094"/>
              <a:ext cx="1439329" cy="319150"/>
              <a:chOff x="2331594" y="1961715"/>
              <a:chExt cx="1439329" cy="319150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3673231" y="1961715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8" name="Straight Connector 77"/>
              <p:cNvCxnSpPr>
                <a:stCxn id="77" idx="2"/>
                <a:endCxn id="80" idx="3"/>
              </p:cNvCxnSpPr>
              <p:nvPr/>
            </p:nvCxnSpPr>
            <p:spPr>
              <a:xfrm flipH="1">
                <a:off x="2331594" y="2010561"/>
                <a:ext cx="1341637" cy="270304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>
              <a:off x="560103" y="1266079"/>
              <a:ext cx="1973394" cy="702329"/>
              <a:chOff x="371222" y="1915766"/>
              <a:chExt cx="1973394" cy="702329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371222" y="1915766"/>
                <a:ext cx="1973394" cy="702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914400">
                  <a:lnSpc>
                    <a:spcPts val="1580"/>
                  </a:lnSpc>
                </a:pPr>
                <a:r>
                  <a:rPr lang="en-US" b="1" dirty="0">
                    <a:solidFill>
                      <a:srgbClr val="00B050"/>
                    </a:solidFill>
                  </a:rPr>
                  <a:t>+ </a:t>
                </a:r>
                <a:r>
                  <a:rPr lang="en-US" sz="1400" dirty="0">
                    <a:solidFill>
                      <a:srgbClr val="00B050"/>
                    </a:solidFill>
                  </a:rPr>
                  <a:t>One-touch cleaning reduces labor costs and saves time</a:t>
                </a:r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 flipV="1">
                <a:off x="2338105" y="1944359"/>
                <a:ext cx="0" cy="621979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5133418" y="1139599"/>
            <a:ext cx="3632838" cy="499709"/>
            <a:chOff x="5133418" y="1139599"/>
            <a:chExt cx="3632838" cy="499709"/>
          </a:xfrm>
        </p:grpSpPr>
        <p:grpSp>
          <p:nvGrpSpPr>
            <p:cNvPr id="86" name="Group 85"/>
            <p:cNvGrpSpPr/>
            <p:nvPr/>
          </p:nvGrpSpPr>
          <p:grpSpPr>
            <a:xfrm>
              <a:off x="5133418" y="1389454"/>
              <a:ext cx="1125409" cy="238424"/>
              <a:chOff x="2743211" y="2573721"/>
              <a:chExt cx="1125409" cy="238424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2743211" y="2714453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8" name="Straight Connector 87"/>
              <p:cNvCxnSpPr>
                <a:stCxn id="87" idx="6"/>
                <a:endCxn id="90" idx="1"/>
              </p:cNvCxnSpPr>
              <p:nvPr/>
            </p:nvCxnSpPr>
            <p:spPr>
              <a:xfrm flipV="1">
                <a:off x="2840903" y="2573721"/>
                <a:ext cx="1027717" cy="189578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>
              <a:off x="6258827" y="1139599"/>
              <a:ext cx="2507429" cy="499709"/>
              <a:chOff x="84667" y="1902740"/>
              <a:chExt cx="2507429" cy="499709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84667" y="1902740"/>
                <a:ext cx="2507429" cy="499709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defTabSz="914400">
                  <a:lnSpc>
                    <a:spcPts val="1580"/>
                  </a:lnSpc>
                </a:pPr>
                <a:r>
                  <a:rPr lang="en-US" b="1" dirty="0">
                    <a:solidFill>
                      <a:srgbClr val="00B050"/>
                    </a:solidFill>
                  </a:rPr>
                  <a:t>+</a:t>
                </a:r>
                <a:r>
                  <a:rPr lang="en-US" sz="17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1400" dirty="0">
                    <a:solidFill>
                      <a:srgbClr val="00B050"/>
                    </a:solidFill>
                  </a:rPr>
                  <a:t>Self-aligning front panel for easy access to key components</a:t>
                </a:r>
              </a:p>
            </p:txBody>
          </p:sp>
          <p:cxnSp>
            <p:nvCxnSpPr>
              <p:cNvPr id="91" name="Straight Connector 90"/>
              <p:cNvCxnSpPr/>
              <p:nvPr/>
            </p:nvCxnSpPr>
            <p:spPr>
              <a:xfrm flipV="1">
                <a:off x="84669" y="1921045"/>
                <a:ext cx="0" cy="446986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/>
          <p:cNvGrpSpPr/>
          <p:nvPr/>
        </p:nvGrpSpPr>
        <p:grpSpPr>
          <a:xfrm>
            <a:off x="4047719" y="2362701"/>
            <a:ext cx="4847498" cy="1628076"/>
            <a:chOff x="4047719" y="932003"/>
            <a:chExt cx="4847498" cy="1628076"/>
          </a:xfrm>
        </p:grpSpPr>
        <p:grpSp>
          <p:nvGrpSpPr>
            <p:cNvPr id="104" name="Group 103"/>
            <p:cNvGrpSpPr/>
            <p:nvPr/>
          </p:nvGrpSpPr>
          <p:grpSpPr>
            <a:xfrm>
              <a:off x="4047719" y="932003"/>
              <a:ext cx="2217622" cy="1276912"/>
              <a:chOff x="2100384" y="1397903"/>
              <a:chExt cx="2217622" cy="1276912"/>
            </a:xfrm>
          </p:grpSpPr>
          <p:sp>
            <p:nvSpPr>
              <p:cNvPr id="105" name="Oval 104"/>
              <p:cNvSpPr/>
              <p:nvPr/>
            </p:nvSpPr>
            <p:spPr>
              <a:xfrm>
                <a:off x="2100384" y="1397903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6" name="Straight Connector 105"/>
              <p:cNvCxnSpPr>
                <a:stCxn id="105" idx="6"/>
                <a:endCxn id="108" idx="1"/>
              </p:cNvCxnSpPr>
              <p:nvPr/>
            </p:nvCxnSpPr>
            <p:spPr>
              <a:xfrm>
                <a:off x="2198076" y="1446749"/>
                <a:ext cx="2119930" cy="1228066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>
              <a:off x="6265341" y="1857750"/>
              <a:ext cx="2629876" cy="702329"/>
              <a:chOff x="84667" y="1902740"/>
              <a:chExt cx="2629876" cy="702329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84667" y="1902740"/>
                <a:ext cx="2629876" cy="702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lnSpc>
                    <a:spcPts val="1580"/>
                  </a:lnSpc>
                </a:pPr>
                <a:r>
                  <a:rPr lang="en-US" b="1" dirty="0">
                    <a:solidFill>
                      <a:srgbClr val="00B050"/>
                    </a:solidFill>
                  </a:rPr>
                  <a:t>+</a:t>
                </a:r>
                <a:r>
                  <a:rPr lang="en-US" sz="16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1400" dirty="0">
                    <a:solidFill>
                      <a:srgbClr val="00B050"/>
                    </a:solidFill>
                  </a:rPr>
                  <a:t>Industry-exclusive QR code instantly connects users to service information</a:t>
                </a: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flipV="1">
                <a:off x="84669" y="1967493"/>
                <a:ext cx="0" cy="604696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/>
          <p:cNvGrpSpPr/>
          <p:nvPr/>
        </p:nvGrpSpPr>
        <p:grpSpPr>
          <a:xfrm>
            <a:off x="143282" y="5361685"/>
            <a:ext cx="3487623" cy="510193"/>
            <a:chOff x="143282" y="5361685"/>
            <a:chExt cx="3487623" cy="510193"/>
          </a:xfrm>
        </p:grpSpPr>
        <p:grpSp>
          <p:nvGrpSpPr>
            <p:cNvPr id="118" name="Group 117"/>
            <p:cNvGrpSpPr/>
            <p:nvPr/>
          </p:nvGrpSpPr>
          <p:grpSpPr>
            <a:xfrm>
              <a:off x="2540009" y="5509331"/>
              <a:ext cx="1090896" cy="112693"/>
              <a:chOff x="2286004" y="2903516"/>
              <a:chExt cx="1090896" cy="112693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3279208" y="2903516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0" name="Straight Connector 119"/>
              <p:cNvCxnSpPr>
                <a:stCxn id="119" idx="2"/>
                <a:endCxn id="122" idx="3"/>
              </p:cNvCxnSpPr>
              <p:nvPr/>
            </p:nvCxnSpPr>
            <p:spPr>
              <a:xfrm flipH="1">
                <a:off x="2286004" y="2952362"/>
                <a:ext cx="993204" cy="63847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/>
            <p:cNvGrpSpPr/>
            <p:nvPr/>
          </p:nvGrpSpPr>
          <p:grpSpPr>
            <a:xfrm>
              <a:off x="143282" y="5361685"/>
              <a:ext cx="2396727" cy="510193"/>
              <a:chOff x="-52110" y="1944360"/>
              <a:chExt cx="2396727" cy="510193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-52110" y="1954844"/>
                <a:ext cx="2396727" cy="499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914400">
                  <a:lnSpc>
                    <a:spcPts val="1580"/>
                  </a:lnSpc>
                </a:pPr>
                <a:r>
                  <a:rPr lang="en-US" sz="1400" dirty="0">
                    <a:solidFill>
                      <a:srgbClr val="1F497D"/>
                    </a:solidFill>
                  </a:rPr>
                  <a:t>Operational footprint among the industry’s smallest</a:t>
                </a:r>
              </a:p>
            </p:txBody>
          </p:sp>
          <p:cxnSp>
            <p:nvCxnSpPr>
              <p:cNvPr id="123" name="Straight Connector 122"/>
              <p:cNvCxnSpPr/>
              <p:nvPr/>
            </p:nvCxnSpPr>
            <p:spPr>
              <a:xfrm flipV="1">
                <a:off x="2338105" y="1944360"/>
                <a:ext cx="0" cy="494206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/>
          <p:cNvGrpSpPr/>
          <p:nvPr/>
        </p:nvGrpSpPr>
        <p:grpSpPr>
          <a:xfrm>
            <a:off x="4842283" y="4900234"/>
            <a:ext cx="4158434" cy="502702"/>
            <a:chOff x="4842283" y="4469126"/>
            <a:chExt cx="4158434" cy="502702"/>
          </a:xfrm>
        </p:grpSpPr>
        <p:grpSp>
          <p:nvGrpSpPr>
            <p:cNvPr id="126" name="Group 125"/>
            <p:cNvGrpSpPr/>
            <p:nvPr/>
          </p:nvGrpSpPr>
          <p:grpSpPr>
            <a:xfrm>
              <a:off x="4842283" y="4506547"/>
              <a:ext cx="1416544" cy="213930"/>
              <a:chOff x="2894948" y="2996926"/>
              <a:chExt cx="1416544" cy="213930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2894948" y="2996926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8" name="Straight Connector 127"/>
              <p:cNvCxnSpPr>
                <a:cxnSpLocks/>
                <a:stCxn id="127" idx="6"/>
                <a:endCxn id="130" idx="1"/>
              </p:cNvCxnSpPr>
              <p:nvPr/>
            </p:nvCxnSpPr>
            <p:spPr>
              <a:xfrm>
                <a:off x="2992640" y="3045772"/>
                <a:ext cx="1318852" cy="165084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28"/>
            <p:cNvGrpSpPr/>
            <p:nvPr/>
          </p:nvGrpSpPr>
          <p:grpSpPr>
            <a:xfrm>
              <a:off x="6258827" y="4469126"/>
              <a:ext cx="2741890" cy="502702"/>
              <a:chOff x="84667" y="1915766"/>
              <a:chExt cx="2741890" cy="502702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84667" y="1915766"/>
                <a:ext cx="2741890" cy="502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lnSpc>
                    <a:spcPts val="1580"/>
                  </a:lnSpc>
                </a:pPr>
                <a:r>
                  <a:rPr lang="en-US" sz="1400" dirty="0">
                    <a:solidFill>
                      <a:srgbClr val="1F497D"/>
                    </a:solidFill>
                  </a:rPr>
                  <a:t>Inherently more water and energy efficient than cube machines</a:t>
                </a:r>
              </a:p>
            </p:txBody>
          </p:sp>
          <p:cxnSp>
            <p:nvCxnSpPr>
              <p:cNvPr id="131" name="Straight Connector 130"/>
              <p:cNvCxnSpPr/>
              <p:nvPr/>
            </p:nvCxnSpPr>
            <p:spPr>
              <a:xfrm flipV="1">
                <a:off x="84669" y="1915766"/>
                <a:ext cx="0" cy="483723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4682726" y="2278951"/>
            <a:ext cx="4212491" cy="907218"/>
            <a:chOff x="4682726" y="2630546"/>
            <a:chExt cx="4212491" cy="907218"/>
          </a:xfrm>
        </p:grpSpPr>
        <p:grpSp>
          <p:nvGrpSpPr>
            <p:cNvPr id="141" name="Group 140"/>
            <p:cNvGrpSpPr/>
            <p:nvPr/>
          </p:nvGrpSpPr>
          <p:grpSpPr>
            <a:xfrm>
              <a:off x="4682726" y="2630546"/>
              <a:ext cx="1576101" cy="556054"/>
              <a:chOff x="2292518" y="2010893"/>
              <a:chExt cx="1576101" cy="556054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2292518" y="2010893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3" name="Straight Connector 142"/>
              <p:cNvCxnSpPr>
                <a:stCxn id="142" idx="6"/>
                <a:endCxn id="145" idx="1"/>
              </p:cNvCxnSpPr>
              <p:nvPr/>
            </p:nvCxnSpPr>
            <p:spPr>
              <a:xfrm>
                <a:off x="2390210" y="2059739"/>
                <a:ext cx="1478409" cy="507208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6258827" y="2835435"/>
              <a:ext cx="2636390" cy="702329"/>
              <a:chOff x="84667" y="1915766"/>
              <a:chExt cx="2636390" cy="702329"/>
            </a:xfrm>
          </p:grpSpPr>
          <p:sp>
            <p:nvSpPr>
              <p:cNvPr id="145" name="Rectangle 144"/>
              <p:cNvSpPr/>
              <p:nvPr/>
            </p:nvSpPr>
            <p:spPr>
              <a:xfrm>
                <a:off x="84667" y="1915766"/>
                <a:ext cx="2636390" cy="702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lnSpc>
                    <a:spcPts val="1580"/>
                  </a:lnSpc>
                </a:pPr>
                <a:r>
                  <a:rPr lang="en-US" sz="1400" dirty="0">
                    <a:solidFill>
                      <a:srgbClr val="1F497D"/>
                    </a:solidFill>
                  </a:rPr>
                  <a:t>Smart-Board™ advanced feature module available for additional diagnostic capabilities</a:t>
                </a:r>
              </a:p>
            </p:txBody>
          </p:sp>
          <p:cxnSp>
            <p:nvCxnSpPr>
              <p:cNvPr id="146" name="Straight Connector 145"/>
              <p:cNvCxnSpPr/>
              <p:nvPr/>
            </p:nvCxnSpPr>
            <p:spPr>
              <a:xfrm flipV="1">
                <a:off x="84669" y="1934071"/>
                <a:ext cx="0" cy="646290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/>
          <p:cNvGrpSpPr/>
          <p:nvPr/>
        </p:nvGrpSpPr>
        <p:grpSpPr>
          <a:xfrm>
            <a:off x="5115834" y="4146330"/>
            <a:ext cx="3969551" cy="562377"/>
            <a:chOff x="5115834" y="3575553"/>
            <a:chExt cx="3969551" cy="562377"/>
          </a:xfrm>
        </p:grpSpPr>
        <p:grpSp>
          <p:nvGrpSpPr>
            <p:cNvPr id="149" name="Group 148"/>
            <p:cNvGrpSpPr/>
            <p:nvPr/>
          </p:nvGrpSpPr>
          <p:grpSpPr>
            <a:xfrm>
              <a:off x="5115834" y="3575553"/>
              <a:ext cx="1142993" cy="282407"/>
              <a:chOff x="2725626" y="2018487"/>
              <a:chExt cx="1142993" cy="282407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2725626" y="2018487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1" name="Straight Connector 150"/>
              <p:cNvCxnSpPr>
                <a:stCxn id="150" idx="6"/>
                <a:endCxn id="153" idx="1"/>
              </p:cNvCxnSpPr>
              <p:nvPr/>
            </p:nvCxnSpPr>
            <p:spPr>
              <a:xfrm>
                <a:off x="2823318" y="2067333"/>
                <a:ext cx="1045301" cy="233561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/>
            <p:cNvGrpSpPr/>
            <p:nvPr/>
          </p:nvGrpSpPr>
          <p:grpSpPr>
            <a:xfrm>
              <a:off x="6258827" y="3608105"/>
              <a:ext cx="2826558" cy="529825"/>
              <a:chOff x="84667" y="1915766"/>
              <a:chExt cx="2826558" cy="529825"/>
            </a:xfrm>
          </p:grpSpPr>
          <p:sp>
            <p:nvSpPr>
              <p:cNvPr id="153" name="Rectangle 152"/>
              <p:cNvSpPr/>
              <p:nvPr/>
            </p:nvSpPr>
            <p:spPr>
              <a:xfrm>
                <a:off x="84667" y="1915766"/>
                <a:ext cx="2826558" cy="499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lnSpc>
                    <a:spcPts val="1580"/>
                  </a:lnSpc>
                </a:pPr>
                <a:r>
                  <a:rPr lang="en-US" sz="1400" dirty="0">
                    <a:solidFill>
                      <a:srgbClr val="1F497D"/>
                    </a:solidFill>
                  </a:rPr>
                  <a:t>Antimicrobial protection guards internal surfaces between cleanings</a:t>
                </a:r>
              </a:p>
            </p:txBody>
          </p:sp>
          <p:cxnSp>
            <p:nvCxnSpPr>
              <p:cNvPr id="154" name="Straight Connector 153"/>
              <p:cNvCxnSpPr/>
              <p:nvPr/>
            </p:nvCxnSpPr>
            <p:spPr>
              <a:xfrm flipV="1">
                <a:off x="84669" y="1921045"/>
                <a:ext cx="0" cy="524546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280059" y="2446868"/>
            <a:ext cx="3628509" cy="888783"/>
            <a:chOff x="280059" y="2446868"/>
            <a:chExt cx="3628509" cy="888783"/>
          </a:xfrm>
        </p:grpSpPr>
        <p:grpSp>
          <p:nvGrpSpPr>
            <p:cNvPr id="158" name="Group 157"/>
            <p:cNvGrpSpPr/>
            <p:nvPr/>
          </p:nvGrpSpPr>
          <p:grpSpPr>
            <a:xfrm>
              <a:off x="2540008" y="2446868"/>
              <a:ext cx="1368560" cy="638929"/>
              <a:chOff x="2338105" y="1736476"/>
              <a:chExt cx="1368560" cy="638929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3608973" y="1736476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0" name="Straight Connector 159"/>
              <p:cNvCxnSpPr>
                <a:stCxn id="159" idx="2"/>
                <a:endCxn id="162" idx="3"/>
              </p:cNvCxnSpPr>
              <p:nvPr/>
            </p:nvCxnSpPr>
            <p:spPr>
              <a:xfrm flipH="1">
                <a:off x="2338105" y="1785322"/>
                <a:ext cx="1270868" cy="590083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/>
            <p:cNvGrpSpPr/>
            <p:nvPr/>
          </p:nvGrpSpPr>
          <p:grpSpPr>
            <a:xfrm>
              <a:off x="280059" y="2835942"/>
              <a:ext cx="2259949" cy="499709"/>
              <a:chOff x="84667" y="1915766"/>
              <a:chExt cx="2259949" cy="499709"/>
            </a:xfrm>
          </p:grpSpPr>
          <p:sp>
            <p:nvSpPr>
              <p:cNvPr id="162" name="Rectangle 161"/>
              <p:cNvSpPr/>
              <p:nvPr/>
            </p:nvSpPr>
            <p:spPr>
              <a:xfrm>
                <a:off x="84667" y="1915766"/>
                <a:ext cx="2259949" cy="4997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914400">
                  <a:lnSpc>
                    <a:spcPts val="1580"/>
                  </a:lnSpc>
                </a:pPr>
                <a:r>
                  <a:rPr lang="en-US" b="1" dirty="0">
                    <a:solidFill>
                      <a:srgbClr val="00B050"/>
                    </a:solidFill>
                  </a:rPr>
                  <a:t>+ </a:t>
                </a:r>
                <a:r>
                  <a:rPr lang="en-US" sz="1400" dirty="0" err="1">
                    <a:solidFill>
                      <a:srgbClr val="00B050"/>
                    </a:solidFill>
                  </a:rPr>
                  <a:t>AutoAlert</a:t>
                </a:r>
                <a:r>
                  <a:rPr lang="en-US" sz="1400" dirty="0">
                    <a:solidFill>
                      <a:srgbClr val="00B050"/>
                    </a:solidFill>
                  </a:rPr>
                  <a:t>™ indicator lights for better visibility</a:t>
                </a:r>
              </a:p>
            </p:txBody>
          </p:sp>
          <p:cxnSp>
            <p:nvCxnSpPr>
              <p:cNvPr id="163" name="Straight Connector 162"/>
              <p:cNvCxnSpPr/>
              <p:nvPr/>
            </p:nvCxnSpPr>
            <p:spPr>
              <a:xfrm flipV="1">
                <a:off x="2338105" y="1944359"/>
                <a:ext cx="0" cy="423052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/>
          <p:cNvGrpSpPr/>
          <p:nvPr/>
        </p:nvGrpSpPr>
        <p:grpSpPr>
          <a:xfrm>
            <a:off x="188872" y="3533952"/>
            <a:ext cx="3292235" cy="702329"/>
            <a:chOff x="188872" y="3533952"/>
            <a:chExt cx="3292235" cy="702329"/>
          </a:xfrm>
        </p:grpSpPr>
        <p:grpSp>
          <p:nvGrpSpPr>
            <p:cNvPr id="165" name="Group 164"/>
            <p:cNvGrpSpPr/>
            <p:nvPr/>
          </p:nvGrpSpPr>
          <p:grpSpPr>
            <a:xfrm>
              <a:off x="2533497" y="3706549"/>
              <a:ext cx="947610" cy="178568"/>
              <a:chOff x="2331594" y="2154401"/>
              <a:chExt cx="947610" cy="178568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3181512" y="2154401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7" name="Straight Connector 166"/>
              <p:cNvCxnSpPr>
                <a:stCxn id="166" idx="2"/>
                <a:endCxn id="169" idx="3"/>
              </p:cNvCxnSpPr>
              <p:nvPr/>
            </p:nvCxnSpPr>
            <p:spPr>
              <a:xfrm flipH="1">
                <a:off x="2331594" y="2203247"/>
                <a:ext cx="849918" cy="129722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/>
            <p:cNvGrpSpPr/>
            <p:nvPr/>
          </p:nvGrpSpPr>
          <p:grpSpPr>
            <a:xfrm>
              <a:off x="188872" y="3533952"/>
              <a:ext cx="2344625" cy="702329"/>
              <a:chOff x="-9" y="1915766"/>
              <a:chExt cx="2344625" cy="702329"/>
            </a:xfrm>
          </p:grpSpPr>
          <p:sp>
            <p:nvSpPr>
              <p:cNvPr id="169" name="Rectangle 168"/>
              <p:cNvSpPr/>
              <p:nvPr/>
            </p:nvSpPr>
            <p:spPr>
              <a:xfrm>
                <a:off x="-9" y="1915766"/>
                <a:ext cx="2344625" cy="702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914400">
                  <a:lnSpc>
                    <a:spcPts val="1580"/>
                  </a:lnSpc>
                </a:pPr>
                <a:r>
                  <a:rPr lang="en-US" sz="1400" dirty="0">
                    <a:solidFill>
                      <a:srgbClr val="1F497D"/>
                    </a:solidFill>
                  </a:rPr>
                  <a:t>Optional </a:t>
                </a:r>
                <a:r>
                  <a:rPr lang="en-US" sz="1400" dirty="0" err="1">
                    <a:solidFill>
                      <a:srgbClr val="1F497D"/>
                    </a:solidFill>
                  </a:rPr>
                  <a:t>Vari</a:t>
                </a:r>
                <a:r>
                  <a:rPr lang="en-US" sz="1400" dirty="0">
                    <a:solidFill>
                      <a:srgbClr val="1F497D"/>
                    </a:solidFill>
                  </a:rPr>
                  <a:t>-Smart™ ice level control allows operators to customize ice levels</a:t>
                </a:r>
              </a:p>
            </p:txBody>
          </p:sp>
          <p:cxnSp>
            <p:nvCxnSpPr>
              <p:cNvPr id="170" name="Straight Connector 169"/>
              <p:cNvCxnSpPr/>
              <p:nvPr/>
            </p:nvCxnSpPr>
            <p:spPr>
              <a:xfrm flipV="1">
                <a:off x="2338105" y="1944359"/>
                <a:ext cx="0" cy="621979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/>
          <p:cNvGrpSpPr/>
          <p:nvPr/>
        </p:nvGrpSpPr>
        <p:grpSpPr>
          <a:xfrm>
            <a:off x="280059" y="4430048"/>
            <a:ext cx="3354108" cy="707886"/>
            <a:chOff x="280059" y="4430048"/>
            <a:chExt cx="3354108" cy="707886"/>
          </a:xfrm>
        </p:grpSpPr>
        <p:grpSp>
          <p:nvGrpSpPr>
            <p:cNvPr id="172" name="Group 171"/>
            <p:cNvGrpSpPr/>
            <p:nvPr/>
          </p:nvGrpSpPr>
          <p:grpSpPr>
            <a:xfrm>
              <a:off x="2533497" y="4430769"/>
              <a:ext cx="1100670" cy="353222"/>
              <a:chOff x="2331594" y="2026653"/>
              <a:chExt cx="1100670" cy="353222"/>
            </a:xfrm>
          </p:grpSpPr>
          <p:sp>
            <p:nvSpPr>
              <p:cNvPr id="173" name="Oval 172"/>
              <p:cNvSpPr/>
              <p:nvPr/>
            </p:nvSpPr>
            <p:spPr>
              <a:xfrm>
                <a:off x="3334572" y="2026653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4" name="Straight Connector 173"/>
              <p:cNvCxnSpPr>
                <a:cxnSpLocks/>
                <a:stCxn id="173" idx="2"/>
                <a:endCxn id="176" idx="3"/>
              </p:cNvCxnSpPr>
              <p:nvPr/>
            </p:nvCxnSpPr>
            <p:spPr>
              <a:xfrm flipH="1">
                <a:off x="2331594" y="2075499"/>
                <a:ext cx="1002978" cy="304376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/>
            <p:cNvGrpSpPr/>
            <p:nvPr/>
          </p:nvGrpSpPr>
          <p:grpSpPr>
            <a:xfrm>
              <a:off x="280059" y="4430048"/>
              <a:ext cx="2253438" cy="707886"/>
              <a:chOff x="91178" y="1915766"/>
              <a:chExt cx="2253438" cy="707886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91178" y="1915766"/>
                <a:ext cx="225343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914400">
                  <a:lnSpc>
                    <a:spcPts val="1580"/>
                  </a:lnSpc>
                </a:pPr>
                <a:r>
                  <a:rPr lang="en-US" sz="1400" dirty="0">
                    <a:solidFill>
                      <a:srgbClr val="1F497D"/>
                    </a:solidFill>
                  </a:rPr>
                  <a:t>Sealed refrigeration system minimizes outside airborne contamination</a:t>
                </a:r>
              </a:p>
            </p:txBody>
          </p:sp>
          <p:cxnSp>
            <p:nvCxnSpPr>
              <p:cNvPr id="177" name="Straight Connector 176"/>
              <p:cNvCxnSpPr/>
              <p:nvPr/>
            </p:nvCxnSpPr>
            <p:spPr>
              <a:xfrm flipV="1">
                <a:off x="2338105" y="1944359"/>
                <a:ext cx="0" cy="621979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/>
          <p:cNvGrpSpPr/>
          <p:nvPr/>
        </p:nvGrpSpPr>
        <p:grpSpPr>
          <a:xfrm>
            <a:off x="5113227" y="1681178"/>
            <a:ext cx="3888268" cy="800219"/>
            <a:chOff x="5113227" y="2686573"/>
            <a:chExt cx="3888268" cy="800219"/>
          </a:xfrm>
        </p:grpSpPr>
        <p:grpSp>
          <p:nvGrpSpPr>
            <p:cNvPr id="95" name="Group 94"/>
            <p:cNvGrpSpPr/>
            <p:nvPr/>
          </p:nvGrpSpPr>
          <p:grpSpPr>
            <a:xfrm>
              <a:off x="5113227" y="3086683"/>
              <a:ext cx="1145599" cy="106726"/>
              <a:chOff x="2723019" y="2467030"/>
              <a:chExt cx="1145599" cy="106726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2723019" y="2476064"/>
                <a:ext cx="97692" cy="9769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lnSpc>
                    <a:spcPts val="1580"/>
                  </a:lnSpc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0" name="Straight Connector 99"/>
              <p:cNvCxnSpPr>
                <a:stCxn id="99" idx="6"/>
                <a:endCxn id="97" idx="1"/>
              </p:cNvCxnSpPr>
              <p:nvPr/>
            </p:nvCxnSpPr>
            <p:spPr>
              <a:xfrm flipV="1">
                <a:off x="2820711" y="2467030"/>
                <a:ext cx="1047907" cy="57880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>
              <a:off x="6258826" y="2686573"/>
              <a:ext cx="2742669" cy="800219"/>
              <a:chOff x="84666" y="1766904"/>
              <a:chExt cx="2742669" cy="800219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84666" y="1766904"/>
                <a:ext cx="2742669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US" b="1" dirty="0">
                    <a:solidFill>
                      <a:srgbClr val="00B050"/>
                    </a:solidFill>
                  </a:rPr>
                  <a:t>+</a:t>
                </a:r>
                <a:r>
                  <a:rPr lang="en-US" sz="1400" dirty="0">
                    <a:solidFill>
                      <a:srgbClr val="00B050"/>
                    </a:solidFill>
                  </a:rPr>
                  <a:t> Sealed, maintenance-free bearings for reduced maintenance and maximum reliability</a:t>
                </a:r>
              </a:p>
            </p:txBody>
          </p:sp>
          <p:cxnSp>
            <p:nvCxnSpPr>
              <p:cNvPr id="98" name="Straight Connector 97"/>
              <p:cNvCxnSpPr/>
              <p:nvPr/>
            </p:nvCxnSpPr>
            <p:spPr>
              <a:xfrm flipV="1">
                <a:off x="84669" y="1934071"/>
                <a:ext cx="0" cy="462762"/>
              </a:xfrm>
              <a:prstGeom prst="line">
                <a:avLst/>
              </a:prstGeom>
              <a:ln w="9525" cmpd="sng">
                <a:solidFill>
                  <a:srgbClr val="003F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The Prodigy Plus® </a:t>
            </a:r>
            <a:r>
              <a:rPr lang="en-US" sz="4000" b="1" i="1" dirty="0">
                <a:solidFill>
                  <a:srgbClr val="1F497D"/>
                </a:solidFill>
              </a:rPr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408865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089648"/>
            <a:ext cx="5038077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Maintenance-Free Bearing</a:t>
            </a:r>
          </a:p>
          <a:p>
            <a:pPr marL="0" indent="0">
              <a:buNone/>
            </a:pPr>
            <a:endParaRPr lang="en-US" sz="9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The Problem: </a:t>
            </a:r>
            <a:r>
              <a:rPr lang="en-US" sz="1800" i="1" dirty="0">
                <a:solidFill>
                  <a:schemeClr val="tx2"/>
                </a:solidFill>
              </a:rPr>
              <a:t>Components used to create compressed ice require maintenance for routine checks, specifically with wearable parts like  bearings or bushings</a:t>
            </a:r>
          </a:p>
          <a:p>
            <a:pPr marL="0" indent="0">
              <a:buNone/>
            </a:pPr>
            <a:endParaRPr lang="en-US" sz="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Innovation: </a:t>
            </a:r>
            <a:r>
              <a:rPr lang="en-US" sz="1900" dirty="0">
                <a:solidFill>
                  <a:schemeClr val="tx2"/>
                </a:solidFill>
              </a:rPr>
              <a:t>All FS/NS/NH models feature proprietary, maintenance-free bearings,          fully sealed with a high-tech polymer                that lubricates and eliminates the                     need for greasing</a:t>
            </a:r>
            <a:endParaRPr lang="en-US" sz="1600" i="1" dirty="0">
              <a:solidFill>
                <a:schemeClr val="tx2"/>
              </a:solidFill>
            </a:endParaRPr>
          </a:p>
          <a:p>
            <a:r>
              <a:rPr lang="en-US" sz="1650" dirty="0">
                <a:solidFill>
                  <a:schemeClr val="tx2"/>
                </a:solidFill>
              </a:rPr>
              <a:t>Scotsman’s exclusive technology has                                            </a:t>
            </a:r>
            <a:r>
              <a:rPr lang="en-US" sz="1650" b="1" dirty="0">
                <a:solidFill>
                  <a:schemeClr val="tx2"/>
                </a:solidFill>
              </a:rPr>
              <a:t>no wearable parts or grease</a:t>
            </a:r>
            <a:r>
              <a:rPr lang="en-US" sz="1650" dirty="0">
                <a:solidFill>
                  <a:schemeClr val="tx2"/>
                </a:solidFill>
              </a:rPr>
              <a:t>, which                  </a:t>
            </a:r>
            <a:r>
              <a:rPr lang="en-US" sz="1650" u="sng" dirty="0">
                <a:solidFill>
                  <a:schemeClr val="tx2"/>
                </a:solidFill>
              </a:rPr>
              <a:t>reduces preventative maintenance</a:t>
            </a:r>
            <a:r>
              <a:rPr lang="en-US" sz="1650" dirty="0">
                <a:solidFill>
                  <a:schemeClr val="tx2"/>
                </a:solidFill>
              </a:rPr>
              <a:t>                          </a:t>
            </a:r>
            <a:r>
              <a:rPr lang="en-US" sz="1650" u="sng" dirty="0">
                <a:solidFill>
                  <a:schemeClr val="tx2"/>
                </a:solidFill>
              </a:rPr>
              <a:t> and ensures long-lasting performance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Flake &amp; Nugget: </a:t>
            </a:r>
            <a:r>
              <a:rPr lang="en-US" b="1" i="1" dirty="0">
                <a:solidFill>
                  <a:schemeClr val="tx2"/>
                </a:solidFill>
              </a:rPr>
              <a:t>Superior Reliability</a:t>
            </a:r>
          </a:p>
        </p:txBody>
      </p:sp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D89921F3-C3F7-4261-B00A-C1522DECF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6599" y="938585"/>
            <a:ext cx="3182474" cy="3638017"/>
          </a:xfrm>
          <a:prstGeom prst="rect">
            <a:avLst/>
          </a:prstGeom>
        </p:spPr>
      </p:pic>
      <p:sp>
        <p:nvSpPr>
          <p:cNvPr id="10" name="Rounded Rectangle 37">
            <a:extLst>
              <a:ext uri="{FF2B5EF4-FFF2-40B4-BE49-F238E27FC236}">
                <a16:creationId xmlns:a16="http://schemas.microsoft.com/office/drawing/2014/main" id="{2745A620-45D7-4C26-93B8-698EA49F6903}"/>
              </a:ext>
            </a:extLst>
          </p:cNvPr>
          <p:cNvSpPr/>
          <p:nvPr/>
        </p:nvSpPr>
        <p:spPr>
          <a:xfrm>
            <a:off x="5962650" y="4318927"/>
            <a:ext cx="2846341" cy="10224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194BB2D-08C3-4A3E-849D-7739B2290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07" t="12835" r="18311" b="2156"/>
          <a:stretch/>
        </p:blipFill>
        <p:spPr>
          <a:xfrm>
            <a:off x="4333875" y="3888307"/>
            <a:ext cx="1889537" cy="1883664"/>
          </a:xfrm>
          <a:prstGeom prst="ellipse">
            <a:avLst/>
          </a:prstGeom>
          <a:ln w="57150" cap="rnd">
            <a:solidFill>
              <a:schemeClr val="accent2"/>
            </a:solidFill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E2ADAF-EA2D-4E99-9764-41393A87AC79}"/>
              </a:ext>
            </a:extLst>
          </p:cNvPr>
          <p:cNvSpPr/>
          <p:nvPr/>
        </p:nvSpPr>
        <p:spPr>
          <a:xfrm>
            <a:off x="6226902" y="4368474"/>
            <a:ext cx="2582088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Eliminates the use of industry standard ball bearings/bushings, which require time consuming maintenance or replacement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90D808-C617-4559-A115-7CC281E423CF}"/>
              </a:ext>
            </a:extLst>
          </p:cNvPr>
          <p:cNvCxnSpPr>
            <a:cxnSpLocks/>
            <a:stCxn id="18" idx="1"/>
            <a:endCxn id="18" idx="5"/>
          </p:cNvCxnSpPr>
          <p:nvPr/>
        </p:nvCxnSpPr>
        <p:spPr>
          <a:xfrm>
            <a:off x="4610591" y="4164163"/>
            <a:ext cx="1336105" cy="133195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14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F0ED5E-939C-4B9F-BFCB-26722F6DE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75" y="4064817"/>
            <a:ext cx="1846259" cy="18500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089648"/>
            <a:ext cx="4278375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Heavy-Duty Stainless-Steel Components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Scotsman Nugget and Flake modular units feature: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An extremely reliable            </a:t>
            </a:r>
            <a:r>
              <a:rPr lang="en-US" sz="1800" b="1" dirty="0">
                <a:solidFill>
                  <a:schemeClr val="tx2"/>
                </a:solidFill>
              </a:rPr>
              <a:t>stainless-steel evaporator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Durable </a:t>
            </a:r>
            <a:r>
              <a:rPr lang="en-US" sz="1800" b="1" dirty="0">
                <a:solidFill>
                  <a:schemeClr val="tx2"/>
                </a:solidFill>
              </a:rPr>
              <a:t>stainless-steel auger</a:t>
            </a:r>
          </a:p>
          <a:p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Flake &amp; Nugget: </a:t>
            </a:r>
            <a:r>
              <a:rPr lang="en-US" b="1" i="1" dirty="0">
                <a:solidFill>
                  <a:schemeClr val="tx2"/>
                </a:solidFill>
              </a:rPr>
              <a:t>Superior Reliability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DA02B-4488-495D-B193-9F05AF909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424" y="1486696"/>
            <a:ext cx="4278376" cy="2578121"/>
          </a:xfrm>
          <a:prstGeom prst="rect">
            <a:avLst/>
          </a:prstGeom>
        </p:spPr>
      </p:pic>
      <p:sp>
        <p:nvSpPr>
          <p:cNvPr id="7" name="Rounded Rectangle 37">
            <a:extLst>
              <a:ext uri="{FF2B5EF4-FFF2-40B4-BE49-F238E27FC236}">
                <a16:creationId xmlns:a16="http://schemas.microsoft.com/office/drawing/2014/main" id="{9C18960B-86C9-4383-A2F1-1F585D532106}"/>
              </a:ext>
            </a:extLst>
          </p:cNvPr>
          <p:cNvSpPr/>
          <p:nvPr/>
        </p:nvSpPr>
        <p:spPr>
          <a:xfrm>
            <a:off x="4408424" y="4346583"/>
            <a:ext cx="4278374" cy="86630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9E3026-34F0-4E3E-B361-FFB2B6AB1B54}"/>
              </a:ext>
            </a:extLst>
          </p:cNvPr>
          <p:cNvSpPr/>
          <p:nvPr/>
        </p:nvSpPr>
        <p:spPr>
          <a:xfrm>
            <a:off x="4408424" y="4425791"/>
            <a:ext cx="4278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Ensures maximum durability and reliability for a long machine life</a:t>
            </a:r>
          </a:p>
        </p:txBody>
      </p:sp>
    </p:spTree>
    <p:extLst>
      <p:ext uri="{BB962C8B-B14F-4D97-AF65-F5344CB8AC3E}">
        <p14:creationId xmlns:p14="http://schemas.microsoft.com/office/powerpoint/2010/main" val="375963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061426"/>
            <a:ext cx="4512082" cy="4461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AutoAlert™ Indicator Lights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Innovative LED indicator lights keep operators informed of unit’s status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Signals staff when it’s time to descale, sanitize and more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Relocated to the lower left corner of the panel for </a:t>
            </a:r>
            <a:r>
              <a:rPr lang="en-US" sz="2200" b="1" dirty="0">
                <a:solidFill>
                  <a:srgbClr val="003F80"/>
                </a:solidFill>
              </a:rPr>
              <a:t>better visibility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Each of the 4 lights labeled with an </a:t>
            </a:r>
            <a:r>
              <a:rPr lang="en-US" sz="2200" b="1" dirty="0">
                <a:solidFill>
                  <a:srgbClr val="003F80"/>
                </a:solidFill>
              </a:rPr>
              <a:t>easy-to-identify</a:t>
            </a:r>
            <a:r>
              <a:rPr lang="en-US" sz="2200" dirty="0">
                <a:solidFill>
                  <a:srgbClr val="003F80"/>
                </a:solidFill>
              </a:rPr>
              <a:t> icon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Ease of Use: </a:t>
            </a:r>
            <a:r>
              <a:rPr lang="en-US" sz="4000" b="1" i="1" dirty="0">
                <a:solidFill>
                  <a:srgbClr val="1F497D"/>
                </a:solidFill>
              </a:rPr>
              <a:t>Instant Visibility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094305-1FA8-487E-B9B4-F353FD1B3503}"/>
              </a:ext>
            </a:extLst>
          </p:cNvPr>
          <p:cNvGrpSpPr/>
          <p:nvPr/>
        </p:nvGrpSpPr>
        <p:grpSpPr>
          <a:xfrm>
            <a:off x="5471655" y="1226797"/>
            <a:ext cx="3332375" cy="3313894"/>
            <a:chOff x="5471655" y="1217736"/>
            <a:chExt cx="3332375" cy="3313894"/>
          </a:xfrm>
        </p:grpSpPr>
        <p:sp>
          <p:nvSpPr>
            <p:cNvPr id="9" name="Rounded Rectangle 8"/>
            <p:cNvSpPr/>
            <p:nvPr/>
          </p:nvSpPr>
          <p:spPr>
            <a:xfrm>
              <a:off x="5471656" y="3391886"/>
              <a:ext cx="3332373" cy="1139744"/>
            </a:xfrm>
            <a:prstGeom prst="roundRect">
              <a:avLst>
                <a:gd name="adj" fmla="val 9620"/>
              </a:avLst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200" b="1" dirty="0">
                <a:solidFill>
                  <a:srgbClr val="FFFFFF"/>
                </a:solidFill>
              </a:endParaRPr>
            </a:p>
            <a:p>
              <a:pPr algn="ctr" defTabSz="914400"/>
              <a:r>
                <a:rPr lang="en-US" b="1" dirty="0">
                  <a:solidFill>
                    <a:srgbClr val="FFFFFF"/>
                  </a:solidFill>
                </a:rPr>
                <a:t>Instantly diagnose issues when warning lights appear</a:t>
              </a:r>
            </a:p>
          </p:txBody>
        </p:sp>
        <p:pic>
          <p:nvPicPr>
            <p:cNvPr id="5" name="Picture 4" descr="Power-On-colored-lights-RGB-small.jp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1656" y="1217736"/>
              <a:ext cx="3332374" cy="23773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8" name="Rounded Rectangle 7"/>
            <p:cNvSpPr/>
            <p:nvPr/>
          </p:nvSpPr>
          <p:spPr>
            <a:xfrm>
              <a:off x="6498251" y="1428206"/>
              <a:ext cx="1635723" cy="1341121"/>
            </a:xfrm>
            <a:prstGeom prst="roundRect">
              <a:avLst>
                <a:gd name="adj" fmla="val 9284"/>
              </a:avLst>
            </a:prstGeom>
            <a:noFill/>
            <a:ln w="57150" cmpd="sng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Power-On-colored-lights-RGB-small.jpg">
              <a:extLst>
                <a:ext uri="{FF2B5EF4-FFF2-40B4-BE49-F238E27FC236}">
                  <a16:creationId xmlns:a16="http://schemas.microsoft.com/office/drawing/2014/main" id="{22D14C6E-85B3-42C7-BB0D-950DAF062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1655" y="3190672"/>
              <a:ext cx="3332374" cy="404409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189586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5365263" cy="49368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Quick Response (QR) code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Every Prodigy Plus® unit features a QR code that connects customers to vital </a:t>
            </a:r>
            <a:r>
              <a:rPr lang="en-US" sz="2200" b="1" dirty="0">
                <a:solidFill>
                  <a:srgbClr val="003F80"/>
                </a:solidFill>
              </a:rPr>
              <a:t>unit specific </a:t>
            </a:r>
            <a:r>
              <a:rPr lang="en-US" sz="2200" dirty="0">
                <a:solidFill>
                  <a:srgbClr val="003F80"/>
                </a:solidFill>
              </a:rPr>
              <a:t>information</a:t>
            </a:r>
            <a:endParaRPr lang="en-US" sz="400" b="1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Helps </a:t>
            </a:r>
            <a:r>
              <a:rPr lang="en-US" sz="2200" b="1" dirty="0">
                <a:solidFill>
                  <a:srgbClr val="003F80"/>
                </a:solidFill>
              </a:rPr>
              <a:t>reduce downtime</a:t>
            </a:r>
            <a:r>
              <a:rPr lang="en-US" sz="2200" dirty="0">
                <a:solidFill>
                  <a:srgbClr val="003F80"/>
                </a:solidFill>
              </a:rPr>
              <a:t> and frequency of service calls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200" b="1" dirty="0">
                <a:solidFill>
                  <a:srgbClr val="003F80"/>
                </a:solidFill>
              </a:rPr>
              <a:t>Convenient</a:t>
            </a:r>
            <a:r>
              <a:rPr lang="en-US" sz="2200" dirty="0">
                <a:solidFill>
                  <a:srgbClr val="003F80"/>
                </a:solidFill>
              </a:rPr>
              <a:t> front panel location eliminates need to remove unit’s front cover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Optional bezel cover available to prevent tampering or unauthorized access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QR code leads to a warranty registration page, auto-populated with the corresponding serial number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Ease of Use: </a:t>
            </a:r>
            <a:r>
              <a:rPr lang="en-US" sz="4000" b="1" i="1" dirty="0">
                <a:solidFill>
                  <a:srgbClr val="1F497D"/>
                </a:solidFill>
              </a:rPr>
              <a:t>QR Code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D21FC5-5FA4-4E1A-8447-84F5607FDD01}"/>
              </a:ext>
            </a:extLst>
          </p:cNvPr>
          <p:cNvGrpSpPr/>
          <p:nvPr/>
        </p:nvGrpSpPr>
        <p:grpSpPr>
          <a:xfrm>
            <a:off x="6100346" y="1226797"/>
            <a:ext cx="2703685" cy="3959951"/>
            <a:chOff x="6100345" y="1061426"/>
            <a:chExt cx="2703685" cy="3959951"/>
          </a:xfrm>
        </p:grpSpPr>
        <p:sp>
          <p:nvSpPr>
            <p:cNvPr id="8" name="Rounded Rectangle 7"/>
            <p:cNvSpPr/>
            <p:nvPr/>
          </p:nvSpPr>
          <p:spPr>
            <a:xfrm>
              <a:off x="6100345" y="3536454"/>
              <a:ext cx="2703684" cy="1484923"/>
            </a:xfrm>
            <a:prstGeom prst="roundRect">
              <a:avLst>
                <a:gd name="adj" fmla="val 9620"/>
              </a:avLst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800" b="1" dirty="0">
                <a:solidFill>
                  <a:srgbClr val="FFFFFF"/>
                </a:solidFill>
              </a:endParaRPr>
            </a:p>
            <a:p>
              <a:pPr algn="ctr" defTabSz="914400"/>
              <a:r>
                <a:rPr lang="en-US" sz="1600" b="1" dirty="0">
                  <a:solidFill>
                    <a:srgbClr val="FFFFFF"/>
                  </a:solidFill>
                </a:rPr>
                <a:t>Parts lists, cleaning instructions, manuals and warranty history are all available</a:t>
              </a:r>
            </a:p>
          </p:txBody>
        </p:sp>
        <p:pic>
          <p:nvPicPr>
            <p:cNvPr id="4" name="Picture 3" descr="QR-Code-Finger-On-RGB-small.jp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0346" y="1061426"/>
              <a:ext cx="2703684" cy="26052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1" name="Rounded Rectangle 10"/>
            <p:cNvSpPr/>
            <p:nvPr/>
          </p:nvSpPr>
          <p:spPr>
            <a:xfrm>
              <a:off x="6749312" y="1454330"/>
              <a:ext cx="1384664" cy="1114699"/>
            </a:xfrm>
            <a:prstGeom prst="roundRect">
              <a:avLst>
                <a:gd name="adj" fmla="val 9284"/>
              </a:avLst>
            </a:prstGeom>
            <a:noFill/>
            <a:ln w="57150" cmpd="sng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QR-Code-Finger-On-RGB-small.jpg">
              <a:extLst>
                <a:ext uri="{FF2B5EF4-FFF2-40B4-BE49-F238E27FC236}">
                  <a16:creationId xmlns:a16="http://schemas.microsoft.com/office/drawing/2014/main" id="{6CF6669E-B9DB-408D-913C-ECE1C91DC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0346" y="3321546"/>
              <a:ext cx="2703684" cy="349582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699504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C2DA67-933F-4B1D-837D-B437D853E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346" y="3951242"/>
            <a:ext cx="2703684" cy="1562758"/>
          </a:xfrm>
          <a:prstGeom prst="rect">
            <a:avLst/>
          </a:prstGeom>
        </p:spPr>
      </p:pic>
      <p:pic>
        <p:nvPicPr>
          <p:cNvPr id="4" name="Picture 3" descr="QR-Code-Finger-On-RGB-smal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346" y="1197618"/>
            <a:ext cx="2703684" cy="2605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172757"/>
            </a:solidFill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5365263" cy="1930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00B0F0"/>
                </a:solidFill>
              </a:rPr>
              <a:t>Quick Response (QR) code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Operators and service technicians can use their smart phone to scan the QR code to access instant warranty and technical information specific to that model</a:t>
            </a:r>
          </a:p>
          <a:p>
            <a:r>
              <a:rPr lang="en-US" sz="1400" i="1" dirty="0">
                <a:solidFill>
                  <a:schemeClr val="tx2"/>
                </a:solidFill>
              </a:rPr>
              <a:t>The product serial number will automatically populate the page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57784" y="2110901"/>
            <a:ext cx="703386" cy="499853"/>
          </a:xfrm>
          <a:prstGeom prst="roundRect">
            <a:avLst>
              <a:gd name="adj" fmla="val 9284"/>
            </a:avLst>
          </a:prstGeom>
          <a:noFill/>
          <a:ln w="5715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53684" y="3091853"/>
            <a:ext cx="4185456" cy="2498169"/>
            <a:chOff x="883501" y="3131609"/>
            <a:chExt cx="4185456" cy="2498169"/>
          </a:xfrm>
        </p:grpSpPr>
        <p:sp>
          <p:nvSpPr>
            <p:cNvPr id="5" name="TextBox 4"/>
            <p:cNvSpPr txBox="1"/>
            <p:nvPr/>
          </p:nvSpPr>
          <p:spPr>
            <a:xfrm>
              <a:off x="883501" y="3131609"/>
              <a:ext cx="4084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SCAN WITH YOUR SMART PHONE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52330" y="4860337"/>
              <a:ext cx="38166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F497D"/>
                  </a:solidFill>
                </a:rPr>
                <a:t>Scanning Tip:</a:t>
              </a:r>
            </a:p>
            <a:p>
              <a:r>
                <a:rPr lang="en-US" sz="1400" dirty="0">
                  <a:solidFill>
                    <a:srgbClr val="1F497D"/>
                  </a:solidFill>
                </a:rPr>
                <a:t>Some recent phone updates allow you to use your phone’s built-in camera app to scan QR Code</a:t>
              </a: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Ease of Use: </a:t>
            </a:r>
            <a:r>
              <a:rPr lang="en-US" sz="4000" b="1" i="1" dirty="0">
                <a:solidFill>
                  <a:srgbClr val="1F497D"/>
                </a:solidFill>
              </a:rPr>
              <a:t>QR Code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A0A9779-072F-4125-B2A6-5C2DBDF50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7707" y="3461185"/>
            <a:ext cx="1236936" cy="1210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118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Ease of Use: </a:t>
            </a:r>
            <a:r>
              <a:rPr lang="en-US" sz="4000" b="1" i="1" dirty="0">
                <a:solidFill>
                  <a:srgbClr val="1F497D"/>
                </a:solidFill>
              </a:rPr>
              <a:t>Quick Internal Access</a:t>
            </a:r>
          </a:p>
        </p:txBody>
      </p:sp>
      <p:sp>
        <p:nvSpPr>
          <p:cNvPr id="9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061426"/>
            <a:ext cx="5071730" cy="475452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Self-Aligning Front Panel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Easy maintenance with Prodigy Plus® begins with the redesigned front panel</a:t>
            </a:r>
          </a:p>
          <a:p>
            <a:endParaRPr lang="en-US" sz="1000" dirty="0">
              <a:solidFill>
                <a:schemeClr val="tx2"/>
              </a:solidFill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More durable </a:t>
            </a:r>
            <a:r>
              <a:rPr lang="en-US" sz="2200" dirty="0">
                <a:solidFill>
                  <a:schemeClr val="tx2"/>
                </a:solidFill>
              </a:rPr>
              <a:t>and robust, it features captured screws located within reach along the bottom of the panel</a:t>
            </a:r>
          </a:p>
          <a:p>
            <a:pPr marL="0" indent="0">
              <a:buNone/>
            </a:pPr>
            <a:endParaRPr lang="en-US" sz="1000" dirty="0">
              <a:solidFill>
                <a:schemeClr val="tx2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Panel provides </a:t>
            </a:r>
            <a:r>
              <a:rPr lang="en-US" sz="2200" b="1" dirty="0">
                <a:solidFill>
                  <a:schemeClr val="tx2"/>
                </a:solidFill>
              </a:rPr>
              <a:t>fast access</a:t>
            </a:r>
            <a:r>
              <a:rPr lang="en-US" sz="2200" dirty="0">
                <a:solidFill>
                  <a:schemeClr val="tx2"/>
                </a:solidFill>
              </a:rPr>
              <a:t> to key components, including the diagnostics control board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1721E6-3DCB-4E09-9555-D7FFF4B358FB}"/>
              </a:ext>
            </a:extLst>
          </p:cNvPr>
          <p:cNvGrpSpPr/>
          <p:nvPr/>
        </p:nvGrpSpPr>
        <p:grpSpPr>
          <a:xfrm>
            <a:off x="6068514" y="1291723"/>
            <a:ext cx="2618286" cy="3982626"/>
            <a:chOff x="5763846" y="1120202"/>
            <a:chExt cx="3039837" cy="4623839"/>
          </a:xfrm>
        </p:grpSpPr>
        <p:pic>
          <p:nvPicPr>
            <p:cNvPr id="101" name="Picture 100" descr="Cover-Install-RGB-small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3846" y="3653426"/>
              <a:ext cx="3039837" cy="20906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172757"/>
              </a:solidFill>
            </a:ln>
            <a:effectLst/>
          </p:spPr>
        </p:pic>
        <p:pic>
          <p:nvPicPr>
            <p:cNvPr id="102" name="Picture 101" descr="Power-On-RGB-small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4076" y="1120202"/>
              <a:ext cx="3039607" cy="22027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172757"/>
              </a:solidFill>
            </a:ln>
            <a:effectLst/>
          </p:spPr>
        </p:pic>
        <p:sp>
          <p:nvSpPr>
            <p:cNvPr id="103" name="Rounded Rectangle 102"/>
            <p:cNvSpPr/>
            <p:nvPr/>
          </p:nvSpPr>
          <p:spPr>
            <a:xfrm>
              <a:off x="6294851" y="2388197"/>
              <a:ext cx="503983" cy="492975"/>
            </a:xfrm>
            <a:prstGeom prst="roundRect">
              <a:avLst>
                <a:gd name="adj" fmla="val 9284"/>
              </a:avLst>
            </a:prstGeom>
            <a:noFill/>
            <a:ln w="57150" cmpd="sng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074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11DA9B-5E78-4851-98DA-1203D09DE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249" y="1259864"/>
            <a:ext cx="2859425" cy="35715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5534949" cy="475452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Auto-Alert™ Control Board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Instant and intuitive notifications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Power, Status, No Water, Time to Clean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Easy to see across the room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Minimize downtime, reduce service calls</a:t>
            </a:r>
          </a:p>
          <a:p>
            <a:r>
              <a:rPr lang="en-US" sz="2400" dirty="0">
                <a:solidFill>
                  <a:schemeClr val="tx2"/>
                </a:solidFill>
              </a:rPr>
              <a:t>LED code for easy diagnosis</a:t>
            </a:r>
          </a:p>
          <a:p>
            <a:r>
              <a:rPr lang="en-US" sz="2400" dirty="0">
                <a:solidFill>
                  <a:schemeClr val="tx2"/>
                </a:solidFill>
              </a:rPr>
              <a:t>Self Test mode for easy diagnosis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Ease of Use: </a:t>
            </a:r>
            <a:r>
              <a:rPr lang="en-US" sz="4000" b="1" i="1" dirty="0">
                <a:solidFill>
                  <a:srgbClr val="1F497D"/>
                </a:solidFill>
              </a:rPr>
              <a:t>Intuitive Controls</a:t>
            </a:r>
          </a:p>
        </p:txBody>
      </p:sp>
    </p:spTree>
    <p:extLst>
      <p:ext uri="{BB962C8B-B14F-4D97-AF65-F5344CB8AC3E}">
        <p14:creationId xmlns:p14="http://schemas.microsoft.com/office/powerpoint/2010/main" val="2829388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4577211" cy="44549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00B0F0"/>
                </a:solidFill>
              </a:rPr>
              <a:t>Vari</a:t>
            </a:r>
            <a:r>
              <a:rPr lang="en-US" b="1" dirty="0">
                <a:solidFill>
                  <a:srgbClr val="00B0F0"/>
                </a:solidFill>
              </a:rPr>
              <a:t>-Smart™ Ice Level Control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Optional ultrasonic ice level control sensor (KVS) allows operators to manually adjust ice levels</a:t>
            </a:r>
          </a:p>
          <a:p>
            <a:endParaRPr lang="en-US" sz="5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Keeps just the right amount of freshly made ice in the bin</a:t>
            </a:r>
          </a:p>
          <a:p>
            <a:endParaRPr lang="en-US" sz="5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Helps </a:t>
            </a:r>
            <a:r>
              <a:rPr lang="en-US" sz="2200" b="1" dirty="0">
                <a:solidFill>
                  <a:srgbClr val="003F80"/>
                </a:solidFill>
              </a:rPr>
              <a:t>save water and energy</a:t>
            </a:r>
          </a:p>
          <a:p>
            <a:endParaRPr lang="en-US" sz="500" b="1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Connects to existing controller</a:t>
            </a:r>
          </a:p>
          <a:p>
            <a:endParaRPr lang="en-US" sz="5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Ideal for dispensing applications, seasonal changes in ice needs, or if you’re planning to sanitize the bin</a:t>
            </a: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Ease of Use: </a:t>
            </a:r>
            <a:r>
              <a:rPr lang="en-US" sz="4000" b="1" i="1" dirty="0">
                <a:solidFill>
                  <a:srgbClr val="1F497D"/>
                </a:solidFill>
              </a:rPr>
              <a:t>Intuitive Controls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08982D-998E-4512-AE22-FAF072765148}"/>
              </a:ext>
            </a:extLst>
          </p:cNvPr>
          <p:cNvGrpSpPr/>
          <p:nvPr/>
        </p:nvGrpSpPr>
        <p:grpSpPr>
          <a:xfrm>
            <a:off x="5349340" y="1371600"/>
            <a:ext cx="3454689" cy="3224784"/>
            <a:chOff x="5349340" y="1371600"/>
            <a:chExt cx="3454689" cy="3224784"/>
          </a:xfrm>
        </p:grpSpPr>
        <p:sp>
          <p:nvSpPr>
            <p:cNvPr id="6" name="Rounded Rectangle 5"/>
            <p:cNvSpPr/>
            <p:nvPr/>
          </p:nvSpPr>
          <p:spPr>
            <a:xfrm>
              <a:off x="5349341" y="3315027"/>
              <a:ext cx="3454688" cy="1281357"/>
            </a:xfrm>
            <a:prstGeom prst="roundRect">
              <a:avLst>
                <a:gd name="adj" fmla="val 9620"/>
              </a:avLst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900" b="1" dirty="0">
                <a:solidFill>
                  <a:srgbClr val="FFFFFF"/>
                </a:solidFill>
              </a:endParaRPr>
            </a:p>
            <a:p>
              <a:pPr algn="ctr" defTabSz="914400"/>
              <a:endParaRPr lang="en-US" sz="200" b="1" dirty="0">
                <a:solidFill>
                  <a:srgbClr val="FFFFFF"/>
                </a:solidFill>
              </a:endParaRPr>
            </a:p>
            <a:p>
              <a:pPr algn="ctr" defTabSz="914400"/>
              <a:r>
                <a:rPr lang="en-US" sz="1600" b="1" dirty="0">
                  <a:solidFill>
                    <a:srgbClr val="FFFFFF"/>
                  </a:solidFill>
                </a:rPr>
                <a:t>Also provides faster ice turnover or for operating your machine in </a:t>
              </a:r>
              <a:br>
                <a:rPr lang="en-US" sz="1600" b="1" dirty="0">
                  <a:solidFill>
                    <a:srgbClr val="FFFFFF"/>
                  </a:solidFill>
                </a:rPr>
              </a:br>
              <a:r>
                <a:rPr lang="en-US" sz="1600" b="1" dirty="0">
                  <a:solidFill>
                    <a:srgbClr val="FFFFFF"/>
                  </a:solidFill>
                </a:rPr>
                <a:t>lower-cost energy periods</a:t>
              </a:r>
            </a:p>
          </p:txBody>
        </p:sp>
        <p:pic>
          <p:nvPicPr>
            <p:cNvPr id="10" name="Picture 9" descr="VariSmart rough image.jp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9341" y="1371600"/>
              <a:ext cx="3454687" cy="21388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9" name="Rounded Rectangle 8"/>
            <p:cNvSpPr/>
            <p:nvPr/>
          </p:nvSpPr>
          <p:spPr>
            <a:xfrm>
              <a:off x="6638925" y="1398894"/>
              <a:ext cx="1809750" cy="1321843"/>
            </a:xfrm>
            <a:prstGeom prst="roundRect">
              <a:avLst>
                <a:gd name="adj" fmla="val 9284"/>
              </a:avLst>
            </a:prstGeom>
            <a:noFill/>
            <a:ln w="57150" cmpd="sng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10" descr="VariSmart rough image.jpg">
              <a:extLst>
                <a:ext uri="{FF2B5EF4-FFF2-40B4-BE49-F238E27FC236}">
                  <a16:creationId xmlns:a16="http://schemas.microsoft.com/office/drawing/2014/main" id="{37089E17-52F1-4BCB-864D-691CEED70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9340" y="3295650"/>
              <a:ext cx="3454687" cy="2147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Picture 6" descr="VariSmart rough image.jpg">
              <a:extLst>
                <a:ext uri="{FF2B5EF4-FFF2-40B4-BE49-F238E27FC236}">
                  <a16:creationId xmlns:a16="http://schemas.microsoft.com/office/drawing/2014/main" id="{D47872B2-6DCC-4A88-B463-C0894BC5E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9325" y="3372392"/>
              <a:ext cx="1676400" cy="132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720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1F497D"/>
                </a:solidFill>
                <a:latin typeface="Calibri"/>
              </a:rPr>
              <a:t>Modular</a:t>
            </a:r>
            <a:r>
              <a:rPr lang="en-US" sz="4000" b="1" i="1" kern="0" dirty="0">
                <a:solidFill>
                  <a:srgbClr val="1F497D"/>
                </a:solidFill>
                <a:latin typeface="Calibri"/>
                <a:ea typeface="ＭＳ Ｐゴシック"/>
              </a:rPr>
              <a:t> Flake &amp; Nugget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ＭＳ Ｐゴシック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3250" y="1092282"/>
            <a:ext cx="8552816" cy="4171942"/>
            <a:chOff x="354949" y="1038893"/>
            <a:chExt cx="8753767" cy="4269959"/>
          </a:xfrm>
        </p:grpSpPr>
        <p:grpSp>
          <p:nvGrpSpPr>
            <p:cNvPr id="4" name="Group 3"/>
            <p:cNvGrpSpPr/>
            <p:nvPr/>
          </p:nvGrpSpPr>
          <p:grpSpPr>
            <a:xfrm>
              <a:off x="354949" y="1313901"/>
              <a:ext cx="8434102" cy="3994951"/>
              <a:chOff x="420447" y="1145219"/>
              <a:chExt cx="8434102" cy="3994951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420447" y="1145219"/>
                <a:ext cx="8434102" cy="3994951"/>
              </a:xfrm>
              <a:prstGeom prst="roundRect">
                <a:avLst>
                  <a:gd name="adj" fmla="val 5298"/>
                </a:avLst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274320" rIns="274320" rtlCol="0" anchor="ctr"/>
              <a:lstStyle/>
              <a:p>
                <a:pPr marL="0" marR="0" lvl="7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5FBCE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7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5FBCE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660290" y="1379724"/>
                <a:ext cx="4992447" cy="945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1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More Reliable Than Ever:</a:t>
                </a:r>
                <a:br>
                  <a:rPr kumimoji="0" lang="en-US" sz="24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lang="en-US" sz="2300" b="1" i="1" kern="0" dirty="0">
                    <a:solidFill>
                      <a:srgbClr val="003777"/>
                    </a:solidFill>
                    <a:latin typeface="Calibri"/>
                  </a:rPr>
                  <a:t>FS, NH, NS models </a:t>
                </a:r>
                <a:r>
                  <a:rPr kumimoji="0" lang="en-US" sz="23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3777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now available</a:t>
                </a:r>
                <a:endParaRPr kumimoji="0" lang="en-US" sz="2300" b="0" i="1" u="none" strike="noStrike" kern="0" cap="none" spc="0" normalizeH="0" baseline="0" noProof="0" dirty="0">
                  <a:ln>
                    <a:noFill/>
                  </a:ln>
                  <a:solidFill>
                    <a:srgbClr val="00377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660289" y="2559252"/>
                <a:ext cx="4992447" cy="2559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sz="1950" i="1" kern="0" dirty="0">
                    <a:solidFill>
                      <a:srgbClr val="003F80"/>
                    </a:solidFill>
                    <a:latin typeface="Calibri"/>
                  </a:rPr>
                  <a:t>The</a:t>
                </a:r>
                <a:r>
                  <a:rPr kumimoji="0" lang="en-US" sz="195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3F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new Modular Flake &amp; Nugget Ice Machines build upon the reliability </a:t>
                </a:r>
                <a:r>
                  <a:rPr lang="en-US" sz="1950" i="1" kern="0" dirty="0">
                    <a:solidFill>
                      <a:srgbClr val="003F80"/>
                    </a:solidFill>
                    <a:latin typeface="Calibri"/>
                  </a:rPr>
                  <a:t>of the Prodigy </a:t>
                </a:r>
                <a:r>
                  <a:rPr lang="en-US" sz="1950" i="1" kern="0" dirty="0">
                    <a:solidFill>
                      <a:srgbClr val="003F80"/>
                    </a:solidFill>
                  </a:rPr>
                  <a:t>Plus® family, with the </a:t>
                </a:r>
                <a:r>
                  <a:rPr kumimoji="0" lang="en-US" sz="195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3F8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introduction of sealed, maintenance-free bearings. Operators will now also have more flexibility when choosing </a:t>
                </a:r>
                <a:r>
                  <a:rPr lang="en-US" sz="1950" i="1" kern="0" dirty="0">
                    <a:solidFill>
                      <a:srgbClr val="003F80"/>
                    </a:solidFill>
                  </a:rPr>
                  <a:t>between softer, Original Chewable Nugget Ice and harder, H</a:t>
                </a:r>
                <a:r>
                  <a:rPr lang="en-US" sz="1950" i="1" kern="0" baseline="30000" dirty="0">
                    <a:solidFill>
                      <a:srgbClr val="003F80"/>
                    </a:solidFill>
                  </a:rPr>
                  <a:t>2</a:t>
                </a:r>
                <a:r>
                  <a:rPr lang="en-US" sz="1950" i="1" kern="0" dirty="0">
                    <a:solidFill>
                      <a:srgbClr val="003F80"/>
                    </a:solidFill>
                  </a:rPr>
                  <a:t> Nugget Ice.</a:t>
                </a:r>
              </a:p>
              <a:p>
                <a:pPr lvl="0" defTabSz="914400">
                  <a:defRPr/>
                </a:pPr>
                <a:endPara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003F80"/>
                  </a:solidFill>
                  <a:effectLst/>
                  <a:highlight>
                    <a:srgbClr val="FFFF00"/>
                  </a:highlight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051168" y="1038893"/>
              <a:ext cx="1057548" cy="1018809"/>
            </a:xfrm>
            <a:prstGeom prst="ellipse">
              <a:avLst/>
            </a:prstGeom>
            <a:solidFill>
              <a:srgbClr val="00B0F0"/>
            </a:solidFill>
          </p:spPr>
          <p:txBody>
            <a:bodyPr wrap="square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NEW!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4B2BFC-C831-419E-991D-66216C8598D9}"/>
              </a:ext>
            </a:extLst>
          </p:cNvPr>
          <p:cNvGrpSpPr/>
          <p:nvPr/>
        </p:nvGrpSpPr>
        <p:grpSpPr>
          <a:xfrm>
            <a:off x="549512" y="1895995"/>
            <a:ext cx="2947060" cy="2833210"/>
            <a:chOff x="611658" y="1744564"/>
            <a:chExt cx="2947060" cy="2833210"/>
          </a:xfrm>
        </p:grpSpPr>
        <p:pic>
          <p:nvPicPr>
            <p:cNvPr id="9" name="Picture 8" descr="A picture containing refrigerator, microwave&#10;&#10;Description automatically generated">
              <a:extLst>
                <a:ext uri="{FF2B5EF4-FFF2-40B4-BE49-F238E27FC236}">
                  <a16:creationId xmlns:a16="http://schemas.microsoft.com/office/drawing/2014/main" id="{04493042-429A-451C-8D2D-064DBBBFB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658" y="1744564"/>
              <a:ext cx="2750052" cy="282740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CBBDF2B-791E-49D8-9E8F-9F6DD7178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09" b="91892" l="9585" r="89617">
                          <a14:foregroundMark x1="36581" y1="12072" x2="36581" y2="12072"/>
                          <a14:foregroundMark x1="37061" y1="11712" x2="45048" y2="12793"/>
                          <a14:foregroundMark x1="45048" y1="12793" x2="53355" y2="18919"/>
                          <a14:foregroundMark x1="53355" y1="18919" x2="58307" y2="28829"/>
                          <a14:foregroundMark x1="58307" y1="28829" x2="47923" y2="36757"/>
                          <a14:foregroundMark x1="47923" y1="36757" x2="37061" y2="39279"/>
                          <a14:foregroundMark x1="37061" y1="39279" x2="31470" y2="46306"/>
                          <a14:foregroundMark x1="31470" y1="46306" x2="30032" y2="57297"/>
                          <a14:foregroundMark x1="30032" y1="57297" x2="31789" y2="67027"/>
                          <a14:foregroundMark x1="31789" y1="67027" x2="37859" y2="74234"/>
                          <a14:foregroundMark x1="37859" y1="74234" x2="49521" y2="76937"/>
                          <a14:foregroundMark x1="49521" y1="76937" x2="63578" y2="72973"/>
                          <a14:foregroundMark x1="63578" y1="72973" x2="78275" y2="55495"/>
                          <a14:foregroundMark x1="78275" y1="55495" x2="79872" y2="52072"/>
                          <a14:foregroundMark x1="50639" y1="9369" x2="65335" y2="14234"/>
                          <a14:foregroundMark x1="40415" y1="10991" x2="25080" y2="21261"/>
                          <a14:foregroundMark x1="25080" y1="21261" x2="20128" y2="26667"/>
                          <a14:foregroundMark x1="18690" y1="29730" x2="15176" y2="38198"/>
                          <a14:foregroundMark x1="15176" y1="38198" x2="15016" y2="39640"/>
                          <a14:foregroundMark x1="14537" y1="42342" x2="14217" y2="53153"/>
                          <a14:foregroundMark x1="14377" y1="57297" x2="16933" y2="66126"/>
                          <a14:foregroundMark x1="18211" y1="69730" x2="22045" y2="75676"/>
                          <a14:foregroundMark x1="25399" y1="69369" x2="35144" y2="36577"/>
                          <a14:foregroundMark x1="32907" y1="24685" x2="26837" y2="47027"/>
                          <a14:foregroundMark x1="66134" y1="18378" x2="75399" y2="48108"/>
                          <a14:foregroundMark x1="75399" y1="48108" x2="75399" y2="48288"/>
                          <a14:foregroundMark x1="78435" y1="24685" x2="80511" y2="32072"/>
                          <a14:foregroundMark x1="81629" y1="29369" x2="85783" y2="46847"/>
                          <a14:foregroundMark x1="55911" y1="43423" x2="44089" y2="45405"/>
                          <a14:foregroundMark x1="44089" y1="45405" x2="58626" y2="57297"/>
                          <a14:foregroundMark x1="58626" y1="57297" x2="57508" y2="57838"/>
                          <a14:foregroundMark x1="65655" y1="12613" x2="68850" y2="15495"/>
                          <a14:foregroundMark x1="87220" y1="49369" x2="86581" y2="54054"/>
                          <a14:foregroundMark x1="45048" y1="89910" x2="45048" y2="89910"/>
                          <a14:foregroundMark x1="48403" y1="90991" x2="56869" y2="90450"/>
                          <a14:foregroundMark x1="56869" y1="90450" x2="57029" y2="90450"/>
                          <a14:foregroundMark x1="64696" y1="88649" x2="69968" y2="83964"/>
                          <a14:foregroundMark x1="73962" y1="80541" x2="77157" y2="75495"/>
                          <a14:foregroundMark x1="81470" y1="70811" x2="84185" y2="65225"/>
                          <a14:foregroundMark x1="30192" y1="83063" x2="35304" y2="85225"/>
                          <a14:foregroundMark x1="53355" y1="91712" x2="55431" y2="918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62984" y="3429000"/>
              <a:ext cx="1295734" cy="1148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978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F22785-18F2-4463-9DC2-899CCB7DF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744" y="1259865"/>
            <a:ext cx="2625930" cy="32799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5534949" cy="4754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</a:rPr>
              <a:t>Smart-Board™ Advanced Feature Module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Optional advanced feature provides NAFEM data protocol on screen for early alert and fast diagnosis of operating issues</a:t>
            </a:r>
          </a:p>
          <a:p>
            <a:endParaRPr lang="en-US" sz="8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Allows for programming bin levels, checking cleaning history and runtime, and more</a:t>
            </a:r>
          </a:p>
          <a:p>
            <a:endParaRPr lang="en-US" sz="8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Technicians can download data directly through the USB port, or use the serial number to check performance via a dedicated website</a:t>
            </a:r>
          </a:p>
          <a:p>
            <a:endParaRPr lang="en-US" sz="8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Scotsman can retrofit existing field units with this exclusive technology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75169" y="3867149"/>
            <a:ext cx="2625931" cy="741361"/>
          </a:xfrm>
          <a:prstGeom prst="roundRect">
            <a:avLst>
              <a:gd name="adj" fmla="val 12617"/>
            </a:avLst>
          </a:prstGeom>
          <a:noFill/>
          <a:ln w="5715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Ease of Use: </a:t>
            </a:r>
            <a:r>
              <a:rPr lang="en-US" sz="4000" b="1" i="1" dirty="0">
                <a:solidFill>
                  <a:srgbClr val="1F497D"/>
                </a:solidFill>
              </a:rPr>
              <a:t>Intuitive Controls</a:t>
            </a:r>
          </a:p>
        </p:txBody>
      </p:sp>
    </p:spTree>
    <p:extLst>
      <p:ext uri="{BB962C8B-B14F-4D97-AF65-F5344CB8AC3E}">
        <p14:creationId xmlns:p14="http://schemas.microsoft.com/office/powerpoint/2010/main" val="1559630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5167424" cy="47545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Built-In Antimicrobial Protection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Prodigy Plus® units are always designed to ensure customer safety, especially between cleanings</a:t>
            </a:r>
          </a:p>
          <a:p>
            <a:endParaRPr lang="en-US" sz="10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Sealed refrigeration system minimizes outside airborne contamination</a:t>
            </a:r>
          </a:p>
          <a:p>
            <a:endParaRPr lang="en-US" sz="10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Scotsman products feature </a:t>
            </a:r>
            <a:r>
              <a:rPr lang="en-US" sz="2200" dirty="0" err="1">
                <a:solidFill>
                  <a:srgbClr val="003F80"/>
                </a:solidFill>
              </a:rPr>
              <a:t>AquaArmor</a:t>
            </a:r>
            <a:r>
              <a:rPr lang="en-US" sz="2200" dirty="0">
                <a:solidFill>
                  <a:srgbClr val="003F80"/>
                </a:solidFill>
              </a:rPr>
              <a:t> with AgION™, a silver-based antimicrobial compound molded directly into key components</a:t>
            </a:r>
          </a:p>
          <a:p>
            <a:endParaRPr lang="en-US" sz="10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Helps inhibit the growth of undesirable microbes, bacteria, mold and algae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tx2"/>
                </a:solidFill>
              </a:rPr>
              <a:t>Flake &amp; Nugget: </a:t>
            </a:r>
            <a:r>
              <a:rPr lang="en-US" sz="4000" b="1" i="1" dirty="0">
                <a:solidFill>
                  <a:schemeClr val="tx2"/>
                </a:solidFill>
              </a:rPr>
              <a:t>Enhanced Sanitation</a:t>
            </a:r>
            <a:endParaRPr lang="en-US" sz="4000" b="1" i="1" dirty="0">
              <a:solidFill>
                <a:srgbClr val="1F497D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7672103" y="1104975"/>
            <a:ext cx="1099877" cy="4421716"/>
            <a:chOff x="7158380" y="1139742"/>
            <a:chExt cx="1099877" cy="4421716"/>
          </a:xfrm>
        </p:grpSpPr>
        <p:sp>
          <p:nvSpPr>
            <p:cNvPr id="71" name="Rectangle 70"/>
            <p:cNvSpPr/>
            <p:nvPr/>
          </p:nvSpPr>
          <p:spPr>
            <a:xfrm>
              <a:off x="7158380" y="1315590"/>
              <a:ext cx="853179" cy="4086304"/>
            </a:xfrm>
            <a:prstGeom prst="rect">
              <a:avLst/>
            </a:prstGeom>
            <a:solidFill>
              <a:srgbClr val="0093FF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7209692" y="1139742"/>
              <a:ext cx="950872" cy="950872"/>
              <a:chOff x="7209692" y="1250463"/>
              <a:chExt cx="950872" cy="950872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7209692" y="1250463"/>
                <a:ext cx="950872" cy="95087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7293056" y="1333827"/>
                <a:ext cx="784144" cy="7841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369256" y="1410027"/>
                <a:ext cx="631744" cy="6317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7445456" y="1490136"/>
                <a:ext cx="479344" cy="4793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520671" y="1554616"/>
                <a:ext cx="350384" cy="35038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209692" y="2007250"/>
              <a:ext cx="950872" cy="950872"/>
              <a:chOff x="7209692" y="1250463"/>
              <a:chExt cx="950872" cy="950872"/>
            </a:xfrm>
          </p:grpSpPr>
          <p:sp>
            <p:nvSpPr>
              <p:cNvPr id="106" name="Oval 105"/>
              <p:cNvSpPr/>
              <p:nvPr/>
            </p:nvSpPr>
            <p:spPr>
              <a:xfrm>
                <a:off x="7209692" y="1250463"/>
                <a:ext cx="950872" cy="95087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7293056" y="1333827"/>
                <a:ext cx="784144" cy="7841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7369256" y="1410027"/>
                <a:ext cx="631744" cy="6317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7445456" y="1490136"/>
                <a:ext cx="479344" cy="4793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7520671" y="1554616"/>
                <a:ext cx="350384" cy="35038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209692" y="2873943"/>
              <a:ext cx="950872" cy="950872"/>
              <a:chOff x="7209692" y="1250463"/>
              <a:chExt cx="950872" cy="950872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7209692" y="1250463"/>
                <a:ext cx="950872" cy="95087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7293056" y="1333827"/>
                <a:ext cx="784144" cy="7841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7369256" y="1410027"/>
                <a:ext cx="631744" cy="6317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7445456" y="1490136"/>
                <a:ext cx="479344" cy="4793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7520671" y="1554616"/>
                <a:ext cx="350384" cy="35038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7209692" y="3743078"/>
              <a:ext cx="950872" cy="950872"/>
              <a:chOff x="7209692" y="1250463"/>
              <a:chExt cx="950872" cy="950872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7209692" y="1250463"/>
                <a:ext cx="950872" cy="95087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7293056" y="1333827"/>
                <a:ext cx="784144" cy="7841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7369256" y="1410027"/>
                <a:ext cx="631744" cy="6317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7445456" y="1490136"/>
                <a:ext cx="479344" cy="4793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7520671" y="1554616"/>
                <a:ext cx="350384" cy="35038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7209692" y="4610586"/>
              <a:ext cx="950872" cy="950872"/>
              <a:chOff x="7209692" y="1250463"/>
              <a:chExt cx="950872" cy="950872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7209692" y="1250463"/>
                <a:ext cx="950872" cy="95087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7293056" y="1333827"/>
                <a:ext cx="784144" cy="7841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7369256" y="1410027"/>
                <a:ext cx="631744" cy="6317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445456" y="1490136"/>
                <a:ext cx="479344" cy="47934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7520671" y="1554616"/>
                <a:ext cx="350384" cy="350384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en-US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7" name="Rectangle 76"/>
            <p:cNvSpPr/>
            <p:nvPr/>
          </p:nvSpPr>
          <p:spPr>
            <a:xfrm>
              <a:off x="7633027" y="1315590"/>
              <a:ext cx="625230" cy="4086304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lumMod val="65000"/>
                    <a:lumOff val="3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108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 rot="1652252">
              <a:off x="7635189" y="1465381"/>
              <a:ext cx="273538" cy="267025"/>
            </a:xfrm>
            <a:prstGeom prst="rect">
              <a:avLst/>
            </a:prstGeom>
            <a:gradFill rotWithShape="1">
              <a:gsLst>
                <a:gs pos="0">
                  <a:srgbClr val="49A750"/>
                </a:gs>
                <a:gs pos="100000">
                  <a:srgbClr val="49A750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 rot="20903769">
              <a:off x="7631423" y="2351126"/>
              <a:ext cx="273538" cy="267025"/>
            </a:xfrm>
            <a:prstGeom prst="rect">
              <a:avLst/>
            </a:prstGeom>
            <a:gradFill rotWithShape="1">
              <a:gsLst>
                <a:gs pos="0">
                  <a:srgbClr val="49A750"/>
                </a:gs>
                <a:gs pos="100000">
                  <a:srgbClr val="49A750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 rot="274725">
              <a:off x="7632122" y="3210819"/>
              <a:ext cx="273538" cy="267025"/>
            </a:xfrm>
            <a:prstGeom prst="rect">
              <a:avLst/>
            </a:prstGeom>
            <a:gradFill rotWithShape="1">
              <a:gsLst>
                <a:gs pos="0">
                  <a:srgbClr val="49A750"/>
                </a:gs>
                <a:gs pos="100000">
                  <a:srgbClr val="49A750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 rot="19812327">
              <a:off x="7637219" y="4097541"/>
              <a:ext cx="273538" cy="267025"/>
            </a:xfrm>
            <a:prstGeom prst="rect">
              <a:avLst/>
            </a:prstGeom>
            <a:gradFill rotWithShape="1">
              <a:gsLst>
                <a:gs pos="0">
                  <a:srgbClr val="49A750"/>
                </a:gs>
                <a:gs pos="100000">
                  <a:srgbClr val="49A750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 rot="17790062">
              <a:off x="7628715" y="4969206"/>
              <a:ext cx="273538" cy="267025"/>
            </a:xfrm>
            <a:prstGeom prst="rect">
              <a:avLst/>
            </a:prstGeom>
            <a:gradFill rotWithShape="1">
              <a:gsLst>
                <a:gs pos="0">
                  <a:srgbClr val="49A750"/>
                </a:gs>
                <a:gs pos="100000">
                  <a:srgbClr val="49A750">
                    <a:lumMod val="60000"/>
                    <a:lumOff val="4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FFF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 rot="1612616">
              <a:off x="7410175" y="1759684"/>
              <a:ext cx="45719" cy="19815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 rot="20277198">
              <a:off x="7392793" y="2299631"/>
              <a:ext cx="45719" cy="177967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 rot="18446705">
              <a:off x="7364259" y="3395903"/>
              <a:ext cx="52614" cy="184867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1330097">
              <a:off x="7366096" y="4360185"/>
              <a:ext cx="58308" cy="181575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 rot="20699622">
              <a:off x="7429233" y="4940662"/>
              <a:ext cx="64363" cy="154221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8" name="Oval 87"/>
            <p:cNvSpPr/>
            <p:nvPr/>
          </p:nvSpPr>
          <p:spPr>
            <a:xfrm rot="16953990">
              <a:off x="7420609" y="3819643"/>
              <a:ext cx="58827" cy="195891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89" name="Oval 88"/>
            <p:cNvSpPr/>
            <p:nvPr/>
          </p:nvSpPr>
          <p:spPr>
            <a:xfrm rot="13247566">
              <a:off x="7438883" y="3029556"/>
              <a:ext cx="45719" cy="143216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 rot="16953990">
              <a:off x="7365640" y="1331488"/>
              <a:ext cx="58827" cy="195891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6187182" y="1096688"/>
            <a:ext cx="1243941" cy="483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1400" kern="0" dirty="0">
                <a:solidFill>
                  <a:srgbClr val="003F80"/>
                </a:solidFill>
              </a:rPr>
              <a:t>AgION™ Antimicrobial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6141591" y="1884883"/>
            <a:ext cx="905274" cy="2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1400" kern="0" dirty="0">
                <a:solidFill>
                  <a:srgbClr val="003F80"/>
                </a:solidFill>
              </a:rPr>
              <a:t>Moisture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6558426" y="2453159"/>
            <a:ext cx="801068" cy="2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1400" kern="0" dirty="0">
                <a:solidFill>
                  <a:srgbClr val="003F80"/>
                </a:solidFill>
              </a:rPr>
              <a:t>Bacteria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6343508" y="2967717"/>
            <a:ext cx="905275" cy="483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US" sz="1400" kern="0" dirty="0">
                <a:solidFill>
                  <a:srgbClr val="003F80"/>
                </a:solidFill>
              </a:rPr>
              <a:t>Silver ion release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7294373" y="1444687"/>
            <a:ext cx="857153" cy="186774"/>
            <a:chOff x="7294373" y="1444687"/>
            <a:chExt cx="857153" cy="186774"/>
          </a:xfrm>
        </p:grpSpPr>
        <p:sp>
          <p:nvSpPr>
            <p:cNvPr id="121" name="Oval 120"/>
            <p:cNvSpPr/>
            <p:nvPr/>
          </p:nvSpPr>
          <p:spPr>
            <a:xfrm>
              <a:off x="8053834" y="1533769"/>
              <a:ext cx="97692" cy="97692"/>
            </a:xfrm>
            <a:prstGeom prst="ellipse">
              <a:avLst/>
            </a:prstGeom>
            <a:solidFill>
              <a:srgbClr val="0093FF"/>
            </a:solidFill>
            <a:ln w="9525" cap="flat" cmpd="sng" algn="ctr">
              <a:solidFill>
                <a:srgbClr val="003F8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 flipV="1">
              <a:off x="7294373" y="1444687"/>
              <a:ext cx="771372" cy="137928"/>
            </a:xfrm>
            <a:prstGeom prst="line">
              <a:avLst/>
            </a:prstGeom>
            <a:noFill/>
            <a:ln w="9525" cap="flat" cmpd="sng" algn="ctr">
              <a:solidFill>
                <a:srgbClr val="003F80"/>
              </a:solidFill>
              <a:prstDash val="solid"/>
            </a:ln>
            <a:effectLst/>
          </p:spPr>
        </p:cxnSp>
      </p:grpSp>
      <p:grpSp>
        <p:nvGrpSpPr>
          <p:cNvPr id="123" name="Group 122"/>
          <p:cNvGrpSpPr/>
          <p:nvPr/>
        </p:nvGrpSpPr>
        <p:grpSpPr>
          <a:xfrm>
            <a:off x="6949624" y="2004903"/>
            <a:ext cx="857153" cy="97692"/>
            <a:chOff x="7294373" y="1533769"/>
            <a:chExt cx="857153" cy="97692"/>
          </a:xfrm>
        </p:grpSpPr>
        <p:sp>
          <p:nvSpPr>
            <p:cNvPr id="124" name="Oval 123"/>
            <p:cNvSpPr/>
            <p:nvPr/>
          </p:nvSpPr>
          <p:spPr>
            <a:xfrm>
              <a:off x="8053834" y="1533769"/>
              <a:ext cx="97692" cy="97692"/>
            </a:xfrm>
            <a:prstGeom prst="ellipse">
              <a:avLst/>
            </a:prstGeom>
            <a:solidFill>
              <a:srgbClr val="0093FF"/>
            </a:solidFill>
            <a:ln w="9525" cap="flat" cmpd="sng" algn="ctr">
              <a:solidFill>
                <a:srgbClr val="003F8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cxnSp>
          <p:nvCxnSpPr>
            <p:cNvPr id="125" name="Straight Connector 124"/>
            <p:cNvCxnSpPr/>
            <p:nvPr/>
          </p:nvCxnSpPr>
          <p:spPr>
            <a:xfrm flipH="1">
              <a:off x="7294373" y="1582615"/>
              <a:ext cx="771372" cy="2098"/>
            </a:xfrm>
            <a:prstGeom prst="line">
              <a:avLst/>
            </a:prstGeom>
            <a:noFill/>
            <a:ln w="9525" cap="flat" cmpd="sng" algn="ctr">
              <a:solidFill>
                <a:srgbClr val="003F80"/>
              </a:solidFill>
              <a:prstDash val="solid"/>
            </a:ln>
            <a:effectLst/>
          </p:spPr>
        </p:cxnSp>
      </p:grpSp>
      <p:grpSp>
        <p:nvGrpSpPr>
          <p:cNvPr id="126" name="Group 125"/>
          <p:cNvGrpSpPr/>
          <p:nvPr/>
        </p:nvGrpSpPr>
        <p:grpSpPr>
          <a:xfrm>
            <a:off x="7294373" y="2377216"/>
            <a:ext cx="664806" cy="230950"/>
            <a:chOff x="7486720" y="1533769"/>
            <a:chExt cx="664806" cy="230950"/>
          </a:xfrm>
        </p:grpSpPr>
        <p:sp>
          <p:nvSpPr>
            <p:cNvPr id="127" name="Oval 126"/>
            <p:cNvSpPr/>
            <p:nvPr/>
          </p:nvSpPr>
          <p:spPr>
            <a:xfrm>
              <a:off x="8053834" y="1533769"/>
              <a:ext cx="97692" cy="97692"/>
            </a:xfrm>
            <a:prstGeom prst="ellipse">
              <a:avLst/>
            </a:prstGeom>
            <a:solidFill>
              <a:srgbClr val="0093FF"/>
            </a:solidFill>
            <a:ln w="9525" cap="flat" cmpd="sng" algn="ctr">
              <a:solidFill>
                <a:srgbClr val="003F8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>
            <a:xfrm flipH="1">
              <a:off x="7486720" y="1582615"/>
              <a:ext cx="579025" cy="182104"/>
            </a:xfrm>
            <a:prstGeom prst="line">
              <a:avLst/>
            </a:prstGeom>
            <a:noFill/>
            <a:ln w="9525" cap="flat" cmpd="sng" algn="ctr">
              <a:solidFill>
                <a:srgbClr val="003F80"/>
              </a:solidFill>
              <a:prstDash val="solid"/>
            </a:ln>
            <a:effectLst/>
          </p:spPr>
        </p:cxnSp>
      </p:grpSp>
      <p:grpSp>
        <p:nvGrpSpPr>
          <p:cNvPr id="129" name="Group 128"/>
          <p:cNvGrpSpPr/>
          <p:nvPr/>
        </p:nvGrpSpPr>
        <p:grpSpPr>
          <a:xfrm>
            <a:off x="7105487" y="3261008"/>
            <a:ext cx="808102" cy="97692"/>
            <a:chOff x="7343424" y="1533769"/>
            <a:chExt cx="808102" cy="97692"/>
          </a:xfrm>
        </p:grpSpPr>
        <p:sp>
          <p:nvSpPr>
            <p:cNvPr id="130" name="Oval 129"/>
            <p:cNvSpPr/>
            <p:nvPr/>
          </p:nvSpPr>
          <p:spPr>
            <a:xfrm>
              <a:off x="8053834" y="1533769"/>
              <a:ext cx="97692" cy="97692"/>
            </a:xfrm>
            <a:prstGeom prst="ellipse">
              <a:avLst/>
            </a:prstGeom>
            <a:solidFill>
              <a:srgbClr val="0093FF"/>
            </a:solidFill>
            <a:ln w="9525" cap="flat" cmpd="sng" algn="ctr">
              <a:solidFill>
                <a:srgbClr val="003F8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prstClr val="white"/>
                </a:solidFill>
              </a:endParaRPr>
            </a:p>
          </p:txBody>
        </p:sp>
        <p:cxnSp>
          <p:nvCxnSpPr>
            <p:cNvPr id="131" name="Straight Connector 130"/>
            <p:cNvCxnSpPr/>
            <p:nvPr/>
          </p:nvCxnSpPr>
          <p:spPr>
            <a:xfrm flipH="1" flipV="1">
              <a:off x="7343424" y="1533769"/>
              <a:ext cx="722322" cy="48846"/>
            </a:xfrm>
            <a:prstGeom prst="line">
              <a:avLst/>
            </a:prstGeom>
            <a:noFill/>
            <a:ln w="9525" cap="flat" cmpd="sng" algn="ctr">
              <a:solidFill>
                <a:srgbClr val="003F8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44601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sitting, small, clock&#10;&#10;Description automatically generated">
            <a:extLst>
              <a:ext uri="{FF2B5EF4-FFF2-40B4-BE49-F238E27FC236}">
                <a16:creationId xmlns:a16="http://schemas.microsoft.com/office/drawing/2014/main" id="{A024392E-CE19-473D-A83F-1F7FA02EF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436" y="949342"/>
            <a:ext cx="1914526" cy="454621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7" y="1061426"/>
            <a:ext cx="5775571" cy="5080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Smaller Operational Footprint</a:t>
            </a:r>
          </a:p>
          <a:p>
            <a:r>
              <a:rPr lang="en-US" sz="1800" dirty="0">
                <a:solidFill>
                  <a:srgbClr val="003F80"/>
                </a:solidFill>
              </a:rPr>
              <a:t>Air cooled units are front breathing which require </a:t>
            </a:r>
            <a:r>
              <a:rPr lang="en-US" sz="1800" b="1" dirty="0">
                <a:solidFill>
                  <a:srgbClr val="003F80"/>
                </a:solidFill>
              </a:rPr>
              <a:t>minimal side clearance </a:t>
            </a:r>
            <a:r>
              <a:rPr lang="en-US" sz="1800" dirty="0">
                <a:solidFill>
                  <a:srgbClr val="003F80"/>
                </a:solidFill>
              </a:rPr>
              <a:t>for more flexible placement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1800" dirty="0">
                <a:solidFill>
                  <a:srgbClr val="003F80"/>
                </a:solidFill>
              </a:rPr>
              <a:t>Allows machine to be placed directly beside walls and other equipment, </a:t>
            </a:r>
            <a:r>
              <a:rPr lang="en-US" sz="1800" b="1" dirty="0">
                <a:solidFill>
                  <a:srgbClr val="003F80"/>
                </a:solidFill>
              </a:rPr>
              <a:t>maximizing</a:t>
            </a:r>
            <a:r>
              <a:rPr lang="en-US" sz="1800" dirty="0">
                <a:solidFill>
                  <a:srgbClr val="003F80"/>
                </a:solidFill>
              </a:rPr>
              <a:t> valuable </a:t>
            </a:r>
            <a:r>
              <a:rPr lang="en-US" sz="1800" b="1" dirty="0">
                <a:solidFill>
                  <a:srgbClr val="003F80"/>
                </a:solidFill>
              </a:rPr>
              <a:t>kitchen space</a:t>
            </a:r>
          </a:p>
          <a:p>
            <a:endParaRPr lang="en-US" sz="400" b="1" dirty="0">
              <a:solidFill>
                <a:srgbClr val="003F8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i="1" dirty="0">
                <a:solidFill>
                  <a:srgbClr val="003F80"/>
                </a:solidFill>
              </a:rPr>
              <a:t>Many Prodigy Plus® models feature the smallest operational footprints in the industry</a:t>
            </a:r>
          </a:p>
          <a:p>
            <a:endParaRPr lang="en-US" sz="600" i="1" dirty="0">
              <a:solidFill>
                <a:srgbClr val="003F8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Front-Located Air Filter</a:t>
            </a:r>
          </a:p>
          <a:p>
            <a:r>
              <a:rPr lang="en-US" sz="1800" dirty="0">
                <a:solidFill>
                  <a:srgbClr val="003F80"/>
                </a:solidFill>
              </a:rPr>
              <a:t>Ensures proper clearance and breathability for </a:t>
            </a:r>
            <a:r>
              <a:rPr lang="en-US" sz="1800" b="1" dirty="0">
                <a:solidFill>
                  <a:srgbClr val="003F80"/>
                </a:solidFill>
              </a:rPr>
              <a:t>maximum energy efficiency</a:t>
            </a:r>
          </a:p>
          <a:p>
            <a:endParaRPr lang="en-US" sz="400" b="1" dirty="0">
              <a:solidFill>
                <a:srgbClr val="003F80"/>
              </a:solidFill>
            </a:endParaRPr>
          </a:p>
          <a:p>
            <a:r>
              <a:rPr lang="en-US" sz="1800" dirty="0">
                <a:solidFill>
                  <a:srgbClr val="003F80"/>
                </a:solidFill>
              </a:rPr>
              <a:t>Easily rinsed and reused, and dishwasher safe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1800" b="1" dirty="0">
                <a:solidFill>
                  <a:srgbClr val="003F80"/>
                </a:solidFill>
              </a:rPr>
              <a:t>Better visibility </a:t>
            </a:r>
            <a:r>
              <a:rPr lang="en-US" sz="1800" dirty="0">
                <a:solidFill>
                  <a:srgbClr val="003F80"/>
                </a:solidFill>
              </a:rPr>
              <a:t>keeps regular cleaning top-of-mind for operators</a:t>
            </a:r>
          </a:p>
          <a:p>
            <a:endParaRPr lang="en-US" sz="1800" dirty="0">
              <a:solidFill>
                <a:srgbClr val="003F8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78470" y="1020481"/>
            <a:ext cx="1726442" cy="1343107"/>
          </a:xfrm>
          <a:prstGeom prst="roundRect">
            <a:avLst>
              <a:gd name="adj" fmla="val 9284"/>
            </a:avLst>
          </a:prstGeom>
          <a:noFill/>
          <a:ln w="57150" cmpd="sng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tx2"/>
                </a:solidFill>
              </a:rPr>
              <a:t>Flake &amp; Nugget: </a:t>
            </a:r>
            <a:r>
              <a:rPr lang="en-US" sz="4000" b="1" i="1" dirty="0">
                <a:solidFill>
                  <a:schemeClr val="tx2"/>
                </a:solidFill>
              </a:rPr>
              <a:t>Front Breathability</a:t>
            </a:r>
            <a:endParaRPr lang="en-US" sz="4000" b="1" i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88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9300CD0F-0AA3-4FCF-B3FD-6E8318AF0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509" y="951388"/>
            <a:ext cx="2828050" cy="28280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089648"/>
            <a:ext cx="4724396" cy="4806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Standing Behind Our Quality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/>
                </a:solidFill>
              </a:rPr>
              <a:t>Scotsman provides a 3-year parts and labor warranty on all components, and 5-year parts warranty on the compressor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3-year parts and labor warranty on all components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5-y</a:t>
            </a:r>
            <a:r>
              <a:rPr lang="en-US" sz="2100" dirty="0">
                <a:solidFill>
                  <a:srgbClr val="2B5384"/>
                </a:solidFill>
              </a:rPr>
              <a:t>ear </a:t>
            </a:r>
            <a:r>
              <a:rPr lang="en-US" sz="2100" dirty="0">
                <a:solidFill>
                  <a:schemeClr val="tx2"/>
                </a:solidFill>
              </a:rPr>
              <a:t>parts warranty on compressor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Warranty valid in North, South &amp; Central America for commercial installations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Residential applications: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1-year parts and labor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</a:rPr>
              <a:t>Flake &amp; Nugget: </a:t>
            </a:r>
            <a:r>
              <a:rPr lang="en-US" sz="4000" b="1" i="1" dirty="0">
                <a:solidFill>
                  <a:schemeClr val="tx2"/>
                </a:solidFill>
              </a:rPr>
              <a:t>Superior Reliability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87E94-86D3-41FB-9FC0-76648F2C2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611" y="3579519"/>
            <a:ext cx="3114675" cy="181641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78D6BA-8133-49DA-95B6-FD594CAF3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470" y="4332998"/>
            <a:ext cx="1005785" cy="10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58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Flake &amp; Nugget: </a:t>
            </a:r>
            <a:r>
              <a:rPr lang="en-US" sz="4000" b="1" i="1" dirty="0">
                <a:solidFill>
                  <a:srgbClr val="1F497D"/>
                </a:solidFill>
              </a:rPr>
              <a:t>Machine Overview</a:t>
            </a:r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08" l="218" r="99456">
                        <a14:foregroundMark x1="30250" y1="7471" x2="55713" y2="12644"/>
                        <a14:foregroundMark x1="55713" y1="12644" x2="47334" y2="27586"/>
                        <a14:foregroundMark x1="47334" y1="27586" x2="57671" y2="39464"/>
                        <a14:foregroundMark x1="57671" y1="39464" x2="49619" y2="54598"/>
                        <a14:foregroundMark x1="49619" y1="54598" x2="57889" y2="68391"/>
                        <a14:foregroundMark x1="57889" y1="68391" x2="48749" y2="74713"/>
                        <a14:foregroundMark x1="48749" y1="74713" x2="57889" y2="83908"/>
                        <a14:foregroundMark x1="57889" y1="83908" x2="48531" y2="94253"/>
                        <a14:foregroundMark x1="48531" y1="94253" x2="56692" y2="94061"/>
                        <a14:foregroundMark x1="30903" y1="13410" x2="34276" y2="32759"/>
                        <a14:foregroundMark x1="34276" y1="32759" x2="40479" y2="29693"/>
                        <a14:foregroundMark x1="37541" y1="34674" x2="42546" y2="37165"/>
                        <a14:foregroundMark x1="7617" y1="44061" x2="7617" y2="44061"/>
                        <a14:foregroundMark x1="10881" y1="45019" x2="10881" y2="45019"/>
                        <a14:foregroundMark x1="11970" y1="44828" x2="11970" y2="44828"/>
                        <a14:foregroundMark x1="6094" y1="42529" x2="15669" y2="46169"/>
                        <a14:foregroundMark x1="15669" y1="46169" x2="21545" y2="45785"/>
                        <a14:foregroundMark x1="21545" y1="45594" x2="7835" y2="42912"/>
                        <a14:foregroundMark x1="6638" y1="45211" x2="11752" y2="45785"/>
                        <a14:foregroundMark x1="6311" y1="44444" x2="16757" y2="42912"/>
                        <a14:foregroundMark x1="16757" y1="42912" x2="20239" y2="42912"/>
                        <a14:foregroundMark x1="21763" y1="44061" x2="14690" y2="41379"/>
                        <a14:foregroundMark x1="22851" y1="45019" x2="20239" y2="42720"/>
                        <a14:foregroundMark x1="22742" y1="44444" x2="12840" y2="41188"/>
                        <a14:foregroundMark x1="21545" y1="44061" x2="9902" y2="41954"/>
                        <a14:foregroundMark x1="9902" y1="41954" x2="14255" y2="45785"/>
                        <a14:foregroundMark x1="6311" y1="42720" x2="6638" y2="47701"/>
                        <a14:foregroundMark x1="7617" y1="42146" x2="9467" y2="42720"/>
                        <a14:foregroundMark x1="7617" y1="42529" x2="7617" y2="42529"/>
                        <a14:foregroundMark x1="9684" y1="42146" x2="4570" y2="42146"/>
                        <a14:foregroundMark x1="19587" y1="42912" x2="23177" y2="43678"/>
                        <a14:foregroundMark x1="2067" y1="50192" x2="21763" y2="49617"/>
                        <a14:foregroundMark x1="21763" y1="49617" x2="24157" y2="66667"/>
                        <a14:foregroundMark x1="24157" y1="66667" x2="13275" y2="73372"/>
                        <a14:foregroundMark x1="13275" y1="73372" x2="3264" y2="73755"/>
                        <a14:foregroundMark x1="3264" y1="73755" x2="2612" y2="50383"/>
                        <a14:foregroundMark x1="5441" y1="50192" x2="2176" y2="61303"/>
                        <a14:foregroundMark x1="1632" y1="53831" x2="1632" y2="53831"/>
                        <a14:foregroundMark x1="2503" y1="51341" x2="3047" y2="68582"/>
                        <a14:foregroundMark x1="3047" y1="68582" x2="25354" y2="80268"/>
                        <a14:foregroundMark x1="25354" y1="80268" x2="12514" y2="80268"/>
                        <a14:foregroundMark x1="12514" y1="80268" x2="23177" y2="77778"/>
                        <a14:foregroundMark x1="23177" y1="77778" x2="11752" y2="78544"/>
                        <a14:foregroundMark x1="11752" y1="78544" x2="8270" y2="80651"/>
                        <a14:foregroundMark x1="9902" y1="77778" x2="2067" y2="67050"/>
                        <a14:foregroundMark x1="2067" y1="67050" x2="2067" y2="64943"/>
                        <a14:foregroundMark x1="2067" y1="62069" x2="4135" y2="71839"/>
                        <a14:foregroundMark x1="1306" y1="68582" x2="8596" y2="77395"/>
                        <a14:foregroundMark x1="3808" y1="75287" x2="435" y2="71456"/>
                        <a14:foregroundMark x1="2503" y1="73563" x2="6964" y2="75096"/>
                        <a14:foregroundMark x1="10120" y1="55172" x2="19587" y2="52107"/>
                        <a14:foregroundMark x1="19587" y1="52107" x2="6638" y2="56705"/>
                        <a14:foregroundMark x1="6638" y1="56705" x2="10773" y2="58046"/>
                        <a14:foregroundMark x1="5550" y1="50766" x2="6311" y2="50958"/>
                        <a14:foregroundMark x1="6638" y1="50192" x2="1523" y2="49425"/>
                        <a14:foregroundMark x1="20783" y1="49425" x2="25027" y2="49617"/>
                        <a14:foregroundMark x1="25898" y1="49617" x2="25354" y2="52490"/>
                        <a14:foregroundMark x1="24483" y1="50766" x2="25027" y2="75862"/>
                        <a14:foregroundMark x1="9902" y1="81609" x2="19695" y2="80268"/>
                        <a14:foregroundMark x1="19695" y1="80268" x2="22198" y2="80268"/>
                        <a14:foregroundMark x1="15887" y1="83333" x2="24810" y2="79310"/>
                        <a14:foregroundMark x1="8705" y1="78161" x2="9467" y2="80843"/>
                        <a14:foregroundMark x1="8596" y1="78927" x2="11208" y2="83142"/>
                        <a14:foregroundMark x1="7182" y1="79502" x2="11752" y2="82184"/>
                        <a14:foregroundMark x1="29597" y1="78161" x2="27530" y2="94828"/>
                        <a14:foregroundMark x1="27530" y1="94828" x2="28292" y2="96169"/>
                        <a14:foregroundMark x1="26115" y1="95402" x2="29162" y2="97701"/>
                        <a14:foregroundMark x1="25680" y1="96360" x2="27530" y2="98659"/>
                        <a14:foregroundMark x1="28400" y1="98467" x2="49946" y2="97893"/>
                        <a14:foregroundMark x1="49946" y1="97893" x2="80740" y2="99617"/>
                        <a14:foregroundMark x1="92709" y1="99425" x2="80849" y2="99617"/>
                        <a14:foregroundMark x1="92818" y1="99425" x2="97062" y2="81418"/>
                        <a14:foregroundMark x1="97062" y1="81418" x2="85419" y2="74138"/>
                        <a14:foregroundMark x1="85419" y1="74138" x2="93689" y2="63410"/>
                        <a14:foregroundMark x1="93689" y1="63410" x2="63656" y2="45211"/>
                        <a14:foregroundMark x1="63656" y1="45211" x2="91295" y2="37356"/>
                        <a14:foregroundMark x1="91295" y1="37356" x2="79217" y2="38314"/>
                        <a14:foregroundMark x1="79217" y1="38314" x2="97824" y2="33908"/>
                        <a14:foregroundMark x1="97824" y1="33908" x2="72797" y2="28352"/>
                        <a14:foregroundMark x1="72797" y1="28352" x2="95212" y2="24904"/>
                        <a14:foregroundMark x1="95212" y1="24904" x2="71926" y2="24713"/>
                        <a14:foregroundMark x1="71926" y1="24713" x2="95647" y2="20690"/>
                        <a14:foregroundMark x1="95647" y1="20690" x2="80740" y2="15900"/>
                        <a14:foregroundMark x1="80740" y1="15900" x2="90533" y2="13602"/>
                        <a14:foregroundMark x1="90533" y1="13602" x2="77911" y2="11111"/>
                        <a14:foregroundMark x1="77911" y1="11111" x2="94995" y2="8621"/>
                        <a14:foregroundMark x1="94995" y1="8621" x2="77367" y2="5556"/>
                        <a14:foregroundMark x1="77367" y1="5556" x2="85637" y2="6130"/>
                        <a14:foregroundMark x1="97388" y1="5364" x2="78237" y2="7088"/>
                        <a14:foregroundMark x1="78237" y1="7088" x2="93036" y2="16092"/>
                        <a14:foregroundMark x1="93036" y1="16092" x2="99456" y2="29502"/>
                        <a14:foregroundMark x1="99456" y1="29502" x2="98368" y2="49234"/>
                        <a14:foregroundMark x1="98368" y1="49234" x2="87051" y2="58812"/>
                        <a14:foregroundMark x1="87051" y1="58812" x2="96736" y2="61494"/>
                        <a14:foregroundMark x1="96736" y1="61494" x2="99456" y2="77586"/>
                        <a14:foregroundMark x1="99456" y1="77586" x2="94342" y2="94828"/>
                        <a14:foregroundMark x1="94342" y1="94828" x2="97280" y2="99617"/>
                        <a14:foregroundMark x1="97715" y1="7663" x2="76387" y2="5556"/>
                        <a14:foregroundMark x1="76387" y1="5556" x2="96300" y2="2682"/>
                        <a14:foregroundMark x1="96300" y1="2682" x2="83569" y2="2874"/>
                        <a14:foregroundMark x1="98803" y1="1149" x2="99456" y2="1149"/>
                        <a14:foregroundMark x1="83569" y1="2874" x2="98694" y2="1149"/>
                        <a14:foregroundMark x1="98585" y1="1149" x2="6855" y2="5364"/>
                        <a14:foregroundMark x1="99456" y1="1149" x2="98803" y2="1149"/>
                        <a14:foregroundMark x1="6855" y1="5364" x2="36997" y2="9004"/>
                        <a14:foregroundMark x1="36997" y1="9004" x2="5767" y2="11494"/>
                        <a14:foregroundMark x1="5767" y1="11494" x2="26007" y2="15900"/>
                        <a14:foregroundMark x1="26007" y1="15900" x2="16866" y2="25479"/>
                        <a14:foregroundMark x1="16866" y1="25479" x2="28945" y2="27395"/>
                        <a14:foregroundMark x1="28945" y1="27395" x2="11425" y2="29310"/>
                        <a14:foregroundMark x1="11425" y1="29310" x2="19369" y2="41954"/>
                        <a14:foregroundMark x1="19369" y1="41954" x2="2067" y2="44828"/>
                        <a14:foregroundMark x1="2067" y1="44828" x2="17410" y2="43103"/>
                        <a14:foregroundMark x1="17410" y1="43103" x2="21328" y2="45211"/>
                        <a14:foregroundMark x1="57998" y1="0" x2="28727" y2="2874"/>
                        <a14:foregroundMark x1="45919" y1="0" x2="96083" y2="5172"/>
                        <a14:foregroundMark x1="59412" y1="0" x2="89010" y2="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9680" y="1809750"/>
            <a:ext cx="6264641" cy="3561523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7"/>
            <a:ext cx="8229599" cy="1681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Key Components</a:t>
            </a:r>
          </a:p>
        </p:txBody>
      </p:sp>
    </p:spTree>
    <p:extLst>
      <p:ext uri="{BB962C8B-B14F-4D97-AF65-F5344CB8AC3E}">
        <p14:creationId xmlns:p14="http://schemas.microsoft.com/office/powerpoint/2010/main" val="202294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81AD5-8F06-4504-9EE1-B2BEDBE9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26" y="1291318"/>
            <a:ext cx="8166304" cy="39338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It’s the </a:t>
            </a:r>
            <a:r>
              <a:rPr lang="en-US" sz="4000" b="1" i="1" dirty="0">
                <a:solidFill>
                  <a:srgbClr val="1F497D"/>
                </a:solidFill>
              </a:rPr>
              <a:t>Complete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80C0A-B5B1-40A1-AEE7-54851958B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368" y="4226254"/>
            <a:ext cx="250209" cy="95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E6DEC-D0C6-49F4-A1D2-A0F2462E82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791" y="4274021"/>
            <a:ext cx="250209" cy="9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6F7DD3-C529-4F7E-87AC-75A370A512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626" y="4221620"/>
            <a:ext cx="8166304" cy="9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CC365-993E-413D-AFC7-ED6ED652F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28" b="-1877"/>
          <a:stretch/>
        </p:blipFill>
        <p:spPr>
          <a:xfrm>
            <a:off x="732608" y="1207827"/>
            <a:ext cx="5200650" cy="42853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It’s the </a:t>
            </a:r>
            <a:r>
              <a:rPr lang="en-US" sz="4000" b="1" i="1" dirty="0">
                <a:solidFill>
                  <a:srgbClr val="1F497D"/>
                </a:solidFill>
              </a:rPr>
              <a:t>Complete Package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235CC922-DACE-4075-A6ED-CA93B90EB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429" y="3429000"/>
            <a:ext cx="1744245" cy="174424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60D24E2-E44E-437A-B78F-2E2B7F712E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5311" y="1081132"/>
            <a:ext cx="1853363" cy="20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80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412958" cy="1002679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2B5384"/>
                </a:solidFill>
              </a:rPr>
              <a:t>Scotsman’s cube, flake and nugget ice machines are designed with one goal in mind: </a:t>
            </a:r>
            <a:r>
              <a:rPr lang="en-US" sz="2600" i="1" dirty="0">
                <a:solidFill>
                  <a:srgbClr val="00B0F0"/>
                </a:solidFill>
              </a:rPr>
              <a:t>Total customer satisfaction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" y="2012374"/>
            <a:ext cx="8596314" cy="361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6536" y="5021200"/>
            <a:ext cx="4069676" cy="42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3475" y="5224275"/>
            <a:ext cx="125161" cy="19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It’s All About </a:t>
            </a:r>
            <a:r>
              <a:rPr lang="en-US" sz="4000" b="1" i="1" dirty="0">
                <a:solidFill>
                  <a:srgbClr val="1F497D"/>
                </a:solidFill>
              </a:rPr>
              <a:t>Customer Satisfaction</a:t>
            </a:r>
          </a:p>
        </p:txBody>
      </p:sp>
    </p:spTree>
    <p:extLst>
      <p:ext uri="{BB962C8B-B14F-4D97-AF65-F5344CB8AC3E}">
        <p14:creationId xmlns:p14="http://schemas.microsoft.com/office/powerpoint/2010/main" val="1570507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08" r="-7939"/>
          <a:stretch/>
        </p:blipFill>
        <p:spPr bwMode="auto">
          <a:xfrm>
            <a:off x="0" y="1825625"/>
            <a:ext cx="9144000" cy="2289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5334001"/>
            <a:ext cx="2347157" cy="607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4B667E-B5C0-4561-9AC0-52EB3ADBF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0256" y="4897079"/>
            <a:ext cx="1189008" cy="10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New Product</a:t>
            </a:r>
            <a:r>
              <a:rPr lang="en-US" sz="4000" b="1" i="1" kern="0" dirty="0">
                <a:solidFill>
                  <a:srgbClr val="1F497D"/>
                </a:solidFill>
                <a:ea typeface="ＭＳ Ｐゴシック"/>
              </a:rPr>
              <a:t> Release Information</a:t>
            </a:r>
          </a:p>
          <a:p>
            <a:pPr algn="l"/>
            <a:r>
              <a:rPr lang="en-US" sz="4000" b="1" i="1" kern="0" dirty="0">
                <a:solidFill>
                  <a:srgbClr val="1F497D"/>
                </a:solidFill>
                <a:ea typeface="ＭＳ Ｐゴシック"/>
              </a:rPr>
              <a:t> </a:t>
            </a:r>
            <a:endParaRPr lang="en-US" sz="4000" b="1" i="1" dirty="0">
              <a:solidFill>
                <a:srgbClr val="1F497D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4163BD-D0F2-4F37-B699-1E001D25BFDC}"/>
              </a:ext>
            </a:extLst>
          </p:cNvPr>
          <p:cNvSpPr txBox="1">
            <a:spLocks/>
          </p:cNvSpPr>
          <p:nvPr/>
        </p:nvSpPr>
        <p:spPr>
          <a:xfrm>
            <a:off x="457204" y="1089648"/>
            <a:ext cx="7036900" cy="480618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rgbClr val="00B0F0"/>
                </a:solidFill>
              </a:rPr>
              <a:t>Replacement Cross Reference: </a:t>
            </a:r>
            <a:r>
              <a:rPr lang="en-US" sz="3000" b="1" u="sng" dirty="0">
                <a:solidFill>
                  <a:srgbClr val="00B0F0"/>
                </a:solidFill>
              </a:rPr>
              <a:t>Flake Ice</a:t>
            </a:r>
            <a:endParaRPr lang="en-US" sz="1800" b="1" u="sng" dirty="0">
              <a:solidFill>
                <a:srgbClr val="00B0F0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8EDE514-7E7A-4861-ADCF-5F755EAC5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244965"/>
              </p:ext>
            </p:extLst>
          </p:nvPr>
        </p:nvGraphicFramePr>
        <p:xfrm>
          <a:off x="613954" y="1926363"/>
          <a:ext cx="3434771" cy="3758700"/>
        </p:xfrm>
        <a:graphic>
          <a:graphicData uri="http://schemas.openxmlformats.org/drawingml/2006/table">
            <a:tbl>
              <a:tblPr/>
              <a:tblGrid>
                <a:gridCol w="1711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3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1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New Model</a:t>
                      </a:r>
                    </a:p>
                  </a:txBody>
                  <a:tcPr marL="9752" marR="9752" marT="9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Replaces:</a:t>
                      </a:r>
                    </a:p>
                  </a:txBody>
                  <a:tcPr marL="9752" marR="9752" marT="9752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FS0522A-1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u="none" strike="noStrike" dirty="0">
                          <a:effectLst/>
                        </a:rPr>
                        <a:t>F0522A-1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FS0522W-1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F0522W-1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FS0822A-1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F0822A-1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u="none" strike="noStrike" dirty="0">
                          <a:effectLst/>
                        </a:rPr>
                        <a:t>FS0822R-1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F0822R-1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FS0822W-1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F0822W-1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FS0822W-32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F0822W-32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FS1222A-3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F1222A-3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986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FS1222A-32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F1222A-32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986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FS1222A-6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F1222A-6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720661"/>
                  </a:ext>
                </a:extLst>
              </a:tr>
              <a:tr h="291986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FS1222L-1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F1222L-1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044554"/>
                  </a:ext>
                </a:extLst>
              </a:tr>
              <a:tr h="291986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FS1222R-3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F1222R-3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58160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7BF571-A4F9-4288-AAF4-685447FF1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753216"/>
              </p:ext>
            </p:extLst>
          </p:nvPr>
        </p:nvGraphicFramePr>
        <p:xfrm>
          <a:off x="4785951" y="1925070"/>
          <a:ext cx="3434771" cy="3466714"/>
        </p:xfrm>
        <a:graphic>
          <a:graphicData uri="http://schemas.openxmlformats.org/drawingml/2006/table">
            <a:tbl>
              <a:tblPr/>
              <a:tblGrid>
                <a:gridCol w="1711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3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1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New Model</a:t>
                      </a: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(continued)</a:t>
                      </a:r>
                    </a:p>
                  </a:txBody>
                  <a:tcPr marL="9752" marR="9752" marT="9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Replaces:</a:t>
                      </a: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(continued)</a:t>
                      </a:r>
                    </a:p>
                  </a:txBody>
                  <a:tcPr marL="9752" marR="9752" marT="9752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FS1222R-32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F1222R-32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FS1222W-32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F1222W-32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u="none" strike="noStrike" dirty="0">
                          <a:effectLst/>
                        </a:rPr>
                        <a:t>FS1522A-32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F1522A-32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FS1522L-1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F1522L-1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FS1522R-32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FS2330L-32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08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FS2330R-3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986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FS2330R-32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986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FS2330W-3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518607"/>
                  </a:ext>
                </a:extLst>
              </a:tr>
              <a:tr h="291986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FS2330W-32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8738" marR="8738" marT="873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795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60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New Product</a:t>
            </a:r>
            <a:r>
              <a:rPr lang="en-US" sz="4000" b="1" i="1" kern="0" dirty="0">
                <a:solidFill>
                  <a:srgbClr val="1F497D"/>
                </a:solidFill>
                <a:ea typeface="ＭＳ Ｐゴシック"/>
              </a:rPr>
              <a:t> Release Information</a:t>
            </a:r>
          </a:p>
          <a:p>
            <a:pPr algn="l"/>
            <a:r>
              <a:rPr lang="en-US" sz="4000" b="1" i="1" kern="0" dirty="0">
                <a:solidFill>
                  <a:srgbClr val="1F497D"/>
                </a:solidFill>
                <a:ea typeface="ＭＳ Ｐゴシック"/>
              </a:rPr>
              <a:t> </a:t>
            </a:r>
            <a:endParaRPr lang="en-US" sz="4000" b="1" i="1" dirty="0">
              <a:solidFill>
                <a:srgbClr val="1F497D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4163BD-D0F2-4F37-B699-1E001D25BFDC}"/>
              </a:ext>
            </a:extLst>
          </p:cNvPr>
          <p:cNvSpPr txBox="1">
            <a:spLocks/>
          </p:cNvSpPr>
          <p:nvPr/>
        </p:nvSpPr>
        <p:spPr>
          <a:xfrm>
            <a:off x="457203" y="1089648"/>
            <a:ext cx="7702727" cy="480618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rgbClr val="00B0F0"/>
                </a:solidFill>
              </a:rPr>
              <a:t>Replacement Cross Reference: </a:t>
            </a:r>
            <a:r>
              <a:rPr lang="en-US" sz="3000" b="1" u="sng" dirty="0">
                <a:solidFill>
                  <a:srgbClr val="00B0F0"/>
                </a:solidFill>
              </a:rPr>
              <a:t>Soft Nugget Ice</a:t>
            </a:r>
            <a:endParaRPr lang="en-US" sz="1800" b="1" u="sng" dirty="0">
              <a:solidFill>
                <a:srgbClr val="00B0F0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8EDE514-7E7A-4861-ADCF-5F755EAC5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405663"/>
              </p:ext>
            </p:extLst>
          </p:nvPr>
        </p:nvGraphicFramePr>
        <p:xfrm>
          <a:off x="613955" y="1821857"/>
          <a:ext cx="3310484" cy="4017390"/>
        </p:xfrm>
        <a:graphic>
          <a:graphicData uri="http://schemas.openxmlformats.org/drawingml/2006/table">
            <a:tbl>
              <a:tblPr/>
              <a:tblGrid>
                <a:gridCol w="1649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0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New Model</a:t>
                      </a: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Replaces:</a:t>
                      </a: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u="none" strike="noStrike" dirty="0">
                          <a:effectLst/>
                        </a:rPr>
                        <a:t>NS0422A-1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u="none" strike="noStrike" dirty="0">
                          <a:effectLst/>
                        </a:rPr>
                        <a:t>N0422A-1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NS0422W-1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N0422W-1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NS0622A-1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N0622A-1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NS0622A-32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N0622A-32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NS0622A-6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N0622A-6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NS0622R-1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N0622R-1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NS0622W-1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N0622W-1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42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NS0922A-1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42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NS0922A-32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N0922A-32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122265"/>
                  </a:ext>
                </a:extLst>
              </a:tr>
              <a:tr h="28142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NS0922A-6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N0922A-6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27660"/>
                  </a:ext>
                </a:extLst>
              </a:tr>
              <a:tr h="281420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NS0922L-1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u="none" strike="noStrike" dirty="0">
                          <a:effectLst/>
                        </a:rPr>
                        <a:t>N0922L-1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05720"/>
                  </a:ext>
                </a:extLst>
              </a:tr>
              <a:tr h="281420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NS0922R-1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336078"/>
                  </a:ext>
                </a:extLst>
              </a:tr>
              <a:tr h="281420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NS0922R-32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N0922R-32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65327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244C8B3-538A-42A2-801A-2BD8C84C9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786537"/>
              </p:ext>
            </p:extLst>
          </p:nvPr>
        </p:nvGraphicFramePr>
        <p:xfrm>
          <a:off x="4785950" y="1821856"/>
          <a:ext cx="3310486" cy="3454550"/>
        </p:xfrm>
        <a:graphic>
          <a:graphicData uri="http://schemas.openxmlformats.org/drawingml/2006/table">
            <a:tbl>
              <a:tblPr/>
              <a:tblGrid>
                <a:gridCol w="1649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0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New Model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(continued)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Replaces: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(continued)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98" marR="9398" marT="9398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u="none" strike="noStrike" dirty="0">
                          <a:effectLst/>
                        </a:rPr>
                        <a:t>NS0922W-3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NS0922W-32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N0922W-32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NS1322A-32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N1322A-32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NS1322L-1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N1322L-1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</a:rPr>
                        <a:t>NS1322R-32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N1322R-32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NS1322W-3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N1322W-3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019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NS1322W-32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N1322W-32</a:t>
                      </a:r>
                    </a:p>
                  </a:txBody>
                  <a:tcPr marL="8421" marR="8421" marT="8421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420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NS2030R-3</a:t>
                      </a:r>
                    </a:p>
                  </a:txBody>
                  <a:tcPr marL="9232" marR="9232" marT="92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</a:t>
                      </a:r>
                    </a:p>
                  </a:txBody>
                  <a:tcPr marL="9232" marR="9232" marT="9232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420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NS2030R-32</a:t>
                      </a:r>
                    </a:p>
                  </a:txBody>
                  <a:tcPr marL="9232" marR="9232" marT="92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</a:t>
                      </a:r>
                    </a:p>
                  </a:txBody>
                  <a:tcPr marL="9232" marR="9232" marT="9232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122265"/>
                  </a:ext>
                </a:extLst>
              </a:tr>
              <a:tr h="281420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NS2030W-3</a:t>
                      </a:r>
                    </a:p>
                  </a:txBody>
                  <a:tcPr marL="9232" marR="9232" marT="92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</a:t>
                      </a:r>
                    </a:p>
                  </a:txBody>
                  <a:tcPr marL="9232" marR="9232" marT="9232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27660"/>
                  </a:ext>
                </a:extLst>
              </a:tr>
              <a:tr h="281420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NS2030W-32</a:t>
                      </a:r>
                    </a:p>
                  </a:txBody>
                  <a:tcPr marL="9232" marR="9232" marT="92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</a:t>
                      </a:r>
                    </a:p>
                  </a:txBody>
                  <a:tcPr marL="9232" marR="9232" marT="9232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92936"/>
                  </a:ext>
                </a:extLst>
              </a:tr>
            </a:tbl>
          </a:graphicData>
        </a:graphic>
      </p:graphicFrame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20A0BA90-FE23-48FA-B21B-D0DBD06071E4}"/>
              </a:ext>
            </a:extLst>
          </p:cNvPr>
          <p:cNvSpPr/>
          <p:nvPr/>
        </p:nvSpPr>
        <p:spPr>
          <a:xfrm>
            <a:off x="4785951" y="5373775"/>
            <a:ext cx="1771604" cy="235482"/>
          </a:xfrm>
          <a:prstGeom prst="roundRect">
            <a:avLst/>
          </a:prstGeom>
          <a:solidFill>
            <a:srgbClr val="0D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777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E147F4-3D9E-4524-B9EE-2AEC56476A54}"/>
              </a:ext>
            </a:extLst>
          </p:cNvPr>
          <p:cNvSpPr/>
          <p:nvPr/>
        </p:nvSpPr>
        <p:spPr>
          <a:xfrm>
            <a:off x="4785951" y="5378425"/>
            <a:ext cx="17716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chemeClr val="bg1"/>
                </a:solidFill>
              </a:rPr>
              <a:t>*N1322A-6 has been discontinued</a:t>
            </a:r>
          </a:p>
        </p:txBody>
      </p:sp>
    </p:spTree>
    <p:extLst>
      <p:ext uri="{BB962C8B-B14F-4D97-AF65-F5344CB8AC3E}">
        <p14:creationId xmlns:p14="http://schemas.microsoft.com/office/powerpoint/2010/main" val="175634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968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1F497D"/>
                </a:solidFill>
              </a:rPr>
              <a:t>New Product</a:t>
            </a:r>
            <a:r>
              <a:rPr lang="en-US" sz="4000" b="1" i="1" kern="0" dirty="0">
                <a:solidFill>
                  <a:srgbClr val="1F497D"/>
                </a:solidFill>
                <a:ea typeface="ＭＳ Ｐゴシック"/>
              </a:rPr>
              <a:t> Release Information</a:t>
            </a:r>
          </a:p>
          <a:p>
            <a:pPr algn="l"/>
            <a:r>
              <a:rPr lang="en-US" sz="4000" b="1" i="1" kern="0" dirty="0">
                <a:solidFill>
                  <a:srgbClr val="1F497D"/>
                </a:solidFill>
                <a:ea typeface="ＭＳ Ｐゴシック"/>
              </a:rPr>
              <a:t> </a:t>
            </a:r>
            <a:endParaRPr lang="en-US" sz="4000" b="1" i="1" dirty="0">
              <a:solidFill>
                <a:srgbClr val="1F497D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4163BD-D0F2-4F37-B699-1E001D25BFDC}"/>
              </a:ext>
            </a:extLst>
          </p:cNvPr>
          <p:cNvSpPr txBox="1">
            <a:spLocks/>
          </p:cNvSpPr>
          <p:nvPr/>
        </p:nvSpPr>
        <p:spPr>
          <a:xfrm>
            <a:off x="457203" y="1089648"/>
            <a:ext cx="7702727" cy="480618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rgbClr val="00B0F0"/>
                </a:solidFill>
              </a:rPr>
              <a:t>Replacement Cross Reference: </a:t>
            </a:r>
            <a:r>
              <a:rPr lang="en-US" sz="3000" b="1" u="sng" dirty="0">
                <a:solidFill>
                  <a:srgbClr val="00B0F0"/>
                </a:solidFill>
              </a:rPr>
              <a:t>Hard Nugget Ice</a:t>
            </a:r>
            <a:endParaRPr lang="en-US" sz="1800" b="1" u="sng" dirty="0">
              <a:solidFill>
                <a:srgbClr val="00B0F0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8EDE514-7E7A-4861-ADCF-5F755EAC5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498081"/>
              </p:ext>
            </p:extLst>
          </p:nvPr>
        </p:nvGraphicFramePr>
        <p:xfrm>
          <a:off x="613954" y="1821855"/>
          <a:ext cx="3744097" cy="3907036"/>
        </p:xfrm>
        <a:graphic>
          <a:graphicData uri="http://schemas.openxmlformats.org/drawingml/2006/table">
            <a:tbl>
              <a:tblPr/>
              <a:tblGrid>
                <a:gridCol w="1865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8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2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New Model</a:t>
                      </a: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Replaces:</a:t>
                      </a: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u="none" strike="noStrike" dirty="0">
                          <a:effectLst/>
                        </a:rPr>
                        <a:t>NH0422A-1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NH0422W-1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NH0622A-1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NH0622A-32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NH0622R-1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NH0622W-1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NH0922A-1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281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NH0922A-32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281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NH0922L-1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122265"/>
                  </a:ext>
                </a:extLst>
              </a:tr>
              <a:tr h="318281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NH0922R-1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27660"/>
                  </a:ext>
                </a:extLst>
              </a:tr>
              <a:tr h="318281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u="none" strike="noStrike" dirty="0">
                          <a:effectLst/>
                        </a:rPr>
                        <a:t>NH0922R-32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50593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244C8B3-538A-42A2-801A-2BD8C84C9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872610"/>
              </p:ext>
            </p:extLst>
          </p:nvPr>
        </p:nvGraphicFramePr>
        <p:xfrm>
          <a:off x="4785949" y="1821855"/>
          <a:ext cx="3744097" cy="3543287"/>
        </p:xfrm>
        <a:graphic>
          <a:graphicData uri="http://schemas.openxmlformats.org/drawingml/2006/table">
            <a:tbl>
              <a:tblPr/>
              <a:tblGrid>
                <a:gridCol w="1865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8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2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New Model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(continued)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Replaces: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(continued)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" b="0" i="0" u="none" strike="noStrike" kern="1200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630" marR="10630" marT="1063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u="none" strike="noStrike" dirty="0">
                          <a:effectLst/>
                        </a:rPr>
                        <a:t>NH0922W-32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u="none" strike="noStrike" dirty="0">
                          <a:effectLst/>
                        </a:rPr>
                        <a:t>NH1322A-32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u="none" strike="noStrike" dirty="0">
                          <a:effectLst/>
                        </a:rPr>
                        <a:t>NH1322L-1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u="none" strike="noStrike" dirty="0">
                          <a:effectLst/>
                        </a:rPr>
                        <a:t>NH1322R-32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u="none" strike="noStrike" dirty="0">
                          <a:effectLst/>
                        </a:rPr>
                        <a:t>NH1322W-3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u="none" strike="noStrike" dirty="0">
                          <a:effectLst/>
                        </a:rPr>
                        <a:t>NH1322W-32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u="none" strike="noStrike" dirty="0">
                          <a:effectLst/>
                        </a:rPr>
                        <a:t>NH2030R-3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u="none" strike="noStrike" dirty="0">
                          <a:effectLst/>
                        </a:rPr>
                        <a:t>NH2030R-32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936246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u="none" strike="noStrike" dirty="0">
                          <a:effectLst/>
                        </a:rPr>
                        <a:t>NH2030W-3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497699"/>
                  </a:ext>
                </a:extLst>
              </a:tr>
              <a:tr h="303125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 sz="1300" u="none" strike="noStrike" dirty="0">
                          <a:effectLst/>
                        </a:rPr>
                        <a:t>NH2030W-32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62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87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About The Ice: </a:t>
            </a:r>
            <a:r>
              <a:rPr lang="en-US" sz="4000" b="1" i="1" dirty="0">
                <a:solidFill>
                  <a:schemeClr val="tx2"/>
                </a:solidFill>
              </a:rPr>
              <a:t>Nugget</a:t>
            </a:r>
          </a:p>
        </p:txBody>
      </p:sp>
      <p:pic>
        <p:nvPicPr>
          <p:cNvPr id="5" name="Picture 4" descr="A picture containing person, cup, table, indoor&#10;&#10;Description automatically generated">
            <a:extLst>
              <a:ext uri="{FF2B5EF4-FFF2-40B4-BE49-F238E27FC236}">
                <a16:creationId xmlns:a16="http://schemas.microsoft.com/office/drawing/2014/main" id="{764127D5-57EC-457F-A567-C74405DDC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902" y="1608097"/>
            <a:ext cx="1311819" cy="1480041"/>
          </a:xfrm>
          <a:prstGeom prst="rect">
            <a:avLst/>
          </a:prstGeom>
          <a:ln w="28575">
            <a:solidFill>
              <a:srgbClr val="172857"/>
            </a:solidFill>
          </a:ln>
        </p:spPr>
      </p:pic>
      <p:sp>
        <p:nvSpPr>
          <p:cNvPr id="35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1" y="1174917"/>
            <a:ext cx="4343399" cy="278748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rgbClr val="00B0F0"/>
                </a:solidFill>
              </a:rPr>
              <a:t>Increased Profitability</a:t>
            </a:r>
          </a:p>
          <a:p>
            <a:pPr marL="0" indent="0">
              <a:buNone/>
            </a:pPr>
            <a:endParaRPr lang="en-US" sz="300" b="1" dirty="0">
              <a:solidFill>
                <a:srgbClr val="00B0F0"/>
              </a:solidFill>
            </a:endParaRPr>
          </a:p>
          <a:p>
            <a:r>
              <a:rPr lang="en-US" altLang="en-US" sz="2200" b="1" dirty="0">
                <a:solidFill>
                  <a:schemeClr val="tx2"/>
                </a:solidFill>
              </a:rPr>
              <a:t>Consumer preferred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Up to 80% of customers prefer with soft drinks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300" dirty="0">
              <a:solidFill>
                <a:schemeClr val="tx2"/>
              </a:solidFill>
            </a:endParaRPr>
          </a:p>
          <a:p>
            <a:r>
              <a:rPr lang="en-US" altLang="en-US" sz="2200" b="1" dirty="0">
                <a:solidFill>
                  <a:schemeClr val="tx2"/>
                </a:solidFill>
              </a:rPr>
              <a:t>Lower cost by ⅓ per 100 lb. of ice 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Uses 40% less water (vs. cube)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Uses 15% less energy (vs. cube)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300" dirty="0">
              <a:solidFill>
                <a:schemeClr val="tx2"/>
              </a:solidFill>
            </a:endParaRPr>
          </a:p>
          <a:p>
            <a:r>
              <a:rPr lang="en-US" altLang="en-US" sz="2200" b="1" dirty="0">
                <a:solidFill>
                  <a:schemeClr val="tx2"/>
                </a:solidFill>
              </a:rPr>
              <a:t>Lower beverage costs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9% to 20% higher displacement, which results in using less syrup/beverage</a:t>
            </a:r>
            <a:endParaRPr lang="en-US" sz="3300" b="1" dirty="0">
              <a:solidFill>
                <a:srgbClr val="00B0F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8700" y="4114800"/>
            <a:ext cx="3200400" cy="1700088"/>
            <a:chOff x="5326604" y="1287262"/>
            <a:chExt cx="3485242" cy="4198490"/>
          </a:xfrm>
        </p:grpSpPr>
        <p:sp>
          <p:nvSpPr>
            <p:cNvPr id="38" name="Rounded Rectangle 37"/>
            <p:cNvSpPr/>
            <p:nvPr/>
          </p:nvSpPr>
          <p:spPr>
            <a:xfrm>
              <a:off x="5326604" y="1287262"/>
              <a:ext cx="3485242" cy="413757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486781" y="1429166"/>
              <a:ext cx="3164888" cy="4056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Scotsman’s Nugget Ice: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Soft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Easy to chew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Rapid cooling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Slow-melting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Absorbs the flavor of beverages</a:t>
              </a:r>
            </a:p>
          </p:txBody>
        </p:sp>
      </p:grp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CDB48DC-3D5E-4461-92A5-BBC9C1F708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811" y="3321202"/>
            <a:ext cx="1983995" cy="2066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852F9-B003-4EA6-9028-52E0685913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36" t="4456" r="17694" b="3210"/>
          <a:stretch/>
        </p:blipFill>
        <p:spPr>
          <a:xfrm>
            <a:off x="6732178" y="981850"/>
            <a:ext cx="1958483" cy="23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9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4950B557-685A-42D6-8CC6-1E02DD374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798" y="3961661"/>
            <a:ext cx="3733801" cy="1817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102152"/>
            </a:solidFill>
          </a:ln>
          <a:effectLst/>
        </p:spPr>
      </p:pic>
      <p:pic>
        <p:nvPicPr>
          <p:cNvPr id="5734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796" y="1830637"/>
            <a:ext cx="3733800" cy="1817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102152"/>
            </a:solidFill>
          </a:ln>
          <a:effectLst/>
        </p:spPr>
      </p:pic>
      <p:sp>
        <p:nvSpPr>
          <p:cNvPr id="5837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1600" y="1365707"/>
            <a:ext cx="3733800" cy="414310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1900" b="1" dirty="0">
                <a:solidFill>
                  <a:schemeClr val="tx2"/>
                </a:solidFill>
              </a:rPr>
              <a:t>Food Service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400" b="1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en-US" altLang="en-US" sz="1600" dirty="0">
                <a:solidFill>
                  <a:schemeClr val="tx2"/>
                </a:solidFill>
              </a:rPr>
              <a:t>Carbonated and Non-Carbonated</a:t>
            </a:r>
          </a:p>
          <a:p>
            <a:pPr marL="1082675" lvl="2" indent="-285750">
              <a:lnSpc>
                <a:spcPct val="80000"/>
              </a:lnSpc>
              <a:buFont typeface="Calibri" panose="020F0502020204030204" pitchFamily="34" charset="0"/>
              <a:buChar char="‒"/>
              <a:tabLst>
                <a:tab pos="627063" algn="l"/>
              </a:tabLst>
            </a:pPr>
            <a:r>
              <a:rPr lang="en-US" altLang="en-US" sz="1300" dirty="0">
                <a:solidFill>
                  <a:schemeClr val="tx2"/>
                </a:solidFill>
              </a:rPr>
              <a:t>Soda, Teas, and Juices</a:t>
            </a:r>
          </a:p>
          <a:p>
            <a:pPr marL="1082675" lvl="2" indent="-285750">
              <a:lnSpc>
                <a:spcPct val="80000"/>
              </a:lnSpc>
              <a:buFont typeface="Calibri" panose="020F0502020204030204" pitchFamily="34" charset="0"/>
              <a:buChar char="‒"/>
              <a:tabLst>
                <a:tab pos="627063" algn="l"/>
              </a:tabLst>
            </a:pPr>
            <a:endParaRPr lang="en-US" altLang="en-US" sz="3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en-US" altLang="en-US" sz="1700" dirty="0">
                <a:solidFill>
                  <a:schemeClr val="tx2"/>
                </a:solidFill>
              </a:rPr>
              <a:t>Blended Drinks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  <a:tabLst>
                <a:tab pos="627063" algn="l"/>
              </a:tabLst>
            </a:pPr>
            <a:r>
              <a:rPr lang="en-US" altLang="en-US" sz="1300" dirty="0">
                <a:solidFill>
                  <a:schemeClr val="tx2"/>
                </a:solidFill>
              </a:rPr>
              <a:t>Smoothies, Margaritas, etc.</a:t>
            </a:r>
          </a:p>
          <a:p>
            <a:pPr marL="968375" lvl="3" indent="-171450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en-US" altLang="en-US" sz="1700" dirty="0">
                <a:solidFill>
                  <a:schemeClr val="tx2"/>
                </a:solidFill>
              </a:rPr>
              <a:t>Chilled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  <a:tabLst>
                <a:tab pos="627063" algn="l"/>
              </a:tabLst>
            </a:pPr>
            <a:r>
              <a:rPr lang="en-US" altLang="en-US" sz="1300" dirty="0">
                <a:solidFill>
                  <a:schemeClr val="tx2"/>
                </a:solidFill>
              </a:rPr>
              <a:t>Wine and Champagne</a:t>
            </a:r>
          </a:p>
          <a:p>
            <a:pPr marL="968375" lvl="3" indent="-171450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r>
              <a:rPr lang="en-US" altLang="en-US" sz="1700" dirty="0">
                <a:solidFill>
                  <a:schemeClr val="tx2"/>
                </a:solidFill>
              </a:rPr>
              <a:t>Food Preparation</a:t>
            </a:r>
          </a:p>
          <a:p>
            <a:pPr marL="1082675" lvl="3" indent="-285750"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627063" algn="l"/>
              </a:tabLst>
            </a:pPr>
            <a:endParaRPr lang="en-US" altLang="en-US" sz="700" dirty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1900" b="1" dirty="0">
                <a:solidFill>
                  <a:schemeClr val="tx2"/>
                </a:solidFill>
              </a:rPr>
              <a:t>Presentation &amp; Preservation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400" i="1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Merchandizing &amp; Display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Longer lasting and upscale appeal </a:t>
            </a:r>
          </a:p>
          <a:p>
            <a:pPr marL="968375" lvl="3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Holding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Temperature transition</a:t>
            </a:r>
          </a:p>
          <a:p>
            <a:pPr marL="511175" lvl="3" indent="-1714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Hydration 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Maintain texture, color and weight</a:t>
            </a:r>
          </a:p>
          <a:p>
            <a:pPr marL="1084263" lvl="3" indent="-287338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700" dirty="0">
              <a:solidFill>
                <a:schemeClr val="tx2"/>
              </a:solidFill>
            </a:endParaRPr>
          </a:p>
          <a:p>
            <a:pPr marL="0" lvl="1" indent="0">
              <a:lnSpc>
                <a:spcPct val="80000"/>
              </a:lnSpc>
              <a:buNone/>
            </a:pPr>
            <a:r>
              <a:rPr lang="en-US" altLang="en-US" sz="1900" b="1" dirty="0">
                <a:solidFill>
                  <a:schemeClr val="tx2"/>
                </a:solidFill>
              </a:rPr>
              <a:t>Healthcare &amp; Therapeutic</a:t>
            </a:r>
          </a:p>
          <a:p>
            <a:pPr marL="339725" lvl="3" indent="0">
              <a:lnSpc>
                <a:spcPct val="80000"/>
              </a:lnSpc>
              <a:buNone/>
            </a:pPr>
            <a:endParaRPr lang="en-US" altLang="en-US" sz="3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Swelling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Moldable for ice packs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Hydration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Soft and easy to chew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endParaRPr lang="en-US" altLang="en-US" sz="200" dirty="0">
              <a:solidFill>
                <a:schemeClr val="tx2"/>
              </a:solidFill>
            </a:endParaRPr>
          </a:p>
          <a:p>
            <a:pPr marL="625475"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tx2"/>
                </a:solidFill>
              </a:rPr>
              <a:t>Physical Therapy</a:t>
            </a:r>
          </a:p>
          <a:p>
            <a:pPr marL="1025525" lvl="2">
              <a:lnSpc>
                <a:spcPct val="80000"/>
              </a:lnSpc>
              <a:buFont typeface="Calibri" panose="020F0502020204030204" pitchFamily="34" charset="0"/>
              <a:buChar char="‒"/>
            </a:pPr>
            <a:r>
              <a:rPr lang="en-US" altLang="en-US" sz="1300" dirty="0">
                <a:solidFill>
                  <a:schemeClr val="tx2"/>
                </a:solidFill>
              </a:rPr>
              <a:t>Recovery, cold compresses and ice baths</a:t>
            </a:r>
            <a:endParaRPr lang="en-US" altLang="en-US" sz="1900" b="1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0998" y="1141383"/>
            <a:ext cx="4038601" cy="5539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3000" b="1" dirty="0">
                <a:solidFill>
                  <a:srgbClr val="00B0F0"/>
                </a:solidFill>
                <a:cs typeface="+mn-cs"/>
              </a:rPr>
              <a:t>Diverse Applications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C28277-A066-4DC4-BE40-1B2F366F181A}"/>
              </a:ext>
            </a:extLst>
          </p:cNvPr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tx2"/>
                </a:solidFill>
              </a:rPr>
              <a:t>About The Ice: </a:t>
            </a:r>
            <a:r>
              <a:rPr lang="en-US" sz="4000" b="1" i="1" dirty="0">
                <a:solidFill>
                  <a:schemeClr val="tx2"/>
                </a:solidFill>
              </a:rPr>
              <a:t>Nugget</a:t>
            </a:r>
          </a:p>
        </p:txBody>
      </p:sp>
    </p:spTree>
    <p:extLst>
      <p:ext uri="{BB962C8B-B14F-4D97-AF65-F5344CB8AC3E}">
        <p14:creationId xmlns:p14="http://schemas.microsoft.com/office/powerpoint/2010/main" val="371363248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BB5563-3B0D-47BD-BCE7-1BF05A5ED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398" y="1341654"/>
            <a:ext cx="1176630" cy="217036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About The Ice: </a:t>
            </a:r>
            <a:r>
              <a:rPr lang="en-US" sz="4000" b="1" i="1" dirty="0">
                <a:solidFill>
                  <a:schemeClr val="tx2"/>
                </a:solidFill>
              </a:rPr>
              <a:t>Nugget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1" y="1174916"/>
            <a:ext cx="4610100" cy="485440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Two Types Available</a:t>
            </a:r>
          </a:p>
          <a:p>
            <a:pPr marL="0" indent="0">
              <a:buNone/>
            </a:pPr>
            <a:endParaRPr lang="en-US" sz="300" b="1" dirty="0">
              <a:solidFill>
                <a:srgbClr val="00B0F0"/>
              </a:solidFill>
            </a:endParaRPr>
          </a:p>
          <a:p>
            <a:r>
              <a:rPr lang="en-US" altLang="en-US" sz="2200" b="1" dirty="0">
                <a:solidFill>
                  <a:schemeClr val="tx2"/>
                </a:solidFill>
              </a:rPr>
              <a:t>Softer - Original Chewable Nugget Ice           </a:t>
            </a:r>
            <a:r>
              <a:rPr lang="en-US" altLang="en-US" sz="1400" i="1" dirty="0">
                <a:solidFill>
                  <a:schemeClr val="tx2"/>
                </a:solidFill>
              </a:rPr>
              <a:t>(NS Models)</a:t>
            </a:r>
          </a:p>
          <a:p>
            <a:endParaRPr lang="en-US" altLang="en-US" sz="200" i="1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Smallest, softest and most chewable nugget ice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Same Original Chewable Ice® that Scotsman introduced in 1981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u="sng" dirty="0">
                <a:solidFill>
                  <a:schemeClr val="tx2"/>
                </a:solidFill>
              </a:rPr>
              <a:t>Ideal for traditional ice bin applications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1300" dirty="0">
                <a:solidFill>
                  <a:schemeClr val="tx2"/>
                </a:solidFill>
              </a:rPr>
              <a:t>However, can also be dispensed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chemeClr val="tx2"/>
                </a:solidFill>
              </a:rPr>
              <a:t>Ice Hardness Rating: </a:t>
            </a:r>
            <a:r>
              <a:rPr lang="en-US" altLang="en-US" sz="1600" dirty="0">
                <a:solidFill>
                  <a:schemeClr val="tx2"/>
                </a:solidFill>
              </a:rPr>
              <a:t>74%*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chemeClr val="tx2"/>
                </a:solidFill>
              </a:rPr>
              <a:t>Nugget Dimensions: </a:t>
            </a:r>
            <a:r>
              <a:rPr lang="en-US" altLang="en-US" sz="1600" dirty="0">
                <a:solidFill>
                  <a:schemeClr val="tx2"/>
                </a:solidFill>
              </a:rPr>
              <a:t>⁷⁄₁₆” x ⁵⁄₁₆” x ³⁄₈”</a:t>
            </a:r>
            <a:endParaRPr lang="en-US" altLang="en-US" sz="1600" b="1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900" dirty="0">
              <a:solidFill>
                <a:schemeClr val="tx2"/>
              </a:solidFill>
            </a:endParaRPr>
          </a:p>
          <a:p>
            <a:r>
              <a:rPr lang="en-US" altLang="en-US" sz="2200" b="1" dirty="0">
                <a:solidFill>
                  <a:schemeClr val="tx2"/>
                </a:solidFill>
              </a:rPr>
              <a:t>Harder - H</a:t>
            </a:r>
            <a:r>
              <a:rPr lang="en-US" altLang="en-US" sz="2200" b="1" baseline="30000" dirty="0">
                <a:solidFill>
                  <a:schemeClr val="tx2"/>
                </a:solidFill>
              </a:rPr>
              <a:t>2</a:t>
            </a:r>
            <a:r>
              <a:rPr lang="en-US" altLang="en-US" sz="2200" b="1" dirty="0">
                <a:solidFill>
                  <a:schemeClr val="tx2"/>
                </a:solidFill>
              </a:rPr>
              <a:t> Nugget Ice                                </a:t>
            </a:r>
            <a:r>
              <a:rPr lang="en-US" altLang="en-US" sz="1400" i="1" dirty="0">
                <a:solidFill>
                  <a:schemeClr val="tx2"/>
                </a:solidFill>
              </a:rPr>
              <a:t>(NH Models)</a:t>
            </a:r>
          </a:p>
          <a:p>
            <a:endParaRPr lang="en-US" altLang="en-US" sz="200" i="1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Slightly harder, slower melting nugget ice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dirty="0">
                <a:solidFill>
                  <a:schemeClr val="tx2"/>
                </a:solidFill>
              </a:rPr>
              <a:t>First introduced with HID Meridian™                       Ice &amp; Water Dispensers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1600" u="sng" dirty="0">
                <a:solidFill>
                  <a:schemeClr val="tx2"/>
                </a:solidFill>
              </a:rPr>
              <a:t>Ideal for dispensing applications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sz="1300" dirty="0">
                <a:solidFill>
                  <a:schemeClr val="tx2"/>
                </a:solidFill>
              </a:rPr>
              <a:t>Can also be used with ice bin setup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chemeClr val="tx2"/>
                </a:solidFill>
              </a:rPr>
              <a:t>Ice Hardness Rating: </a:t>
            </a:r>
            <a:r>
              <a:rPr lang="en-US" altLang="en-US" sz="1600" dirty="0">
                <a:solidFill>
                  <a:schemeClr val="tx2"/>
                </a:solidFill>
              </a:rPr>
              <a:t>85%*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sz="10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1600" b="1" dirty="0">
                <a:solidFill>
                  <a:schemeClr val="tx2"/>
                </a:solidFill>
              </a:rPr>
              <a:t>Nugget Dimensions: </a:t>
            </a:r>
            <a:r>
              <a:rPr lang="en-US" altLang="en-US" sz="1600" dirty="0">
                <a:solidFill>
                  <a:schemeClr val="tx2"/>
                </a:solidFill>
              </a:rPr>
              <a:t>³⁄₄” x ⁵⁄₁₆” x ³⁄₈”</a:t>
            </a:r>
          </a:p>
          <a:p>
            <a:pPr lvl="1">
              <a:buFont typeface="Calibri" panose="020F0502020204030204" pitchFamily="34" charset="0"/>
              <a:buChar char="‒"/>
            </a:pPr>
            <a:endParaRPr lang="en-US" altLang="en-US" sz="3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C52D9E-9E31-4B4B-A539-DCBAAA96AE92}"/>
              </a:ext>
            </a:extLst>
          </p:cNvPr>
          <p:cNvGrpSpPr/>
          <p:nvPr/>
        </p:nvGrpSpPr>
        <p:grpSpPr>
          <a:xfrm>
            <a:off x="5930702" y="1295672"/>
            <a:ext cx="2794197" cy="3955809"/>
            <a:chOff x="6027784" y="1254366"/>
            <a:chExt cx="2794197" cy="3955809"/>
          </a:xfrm>
        </p:grpSpPr>
        <p:pic>
          <p:nvPicPr>
            <p:cNvPr id="9" name="Picture 8" descr="A picture containing person, cup, food, indoor&#10;&#10;Description automatically generated">
              <a:extLst>
                <a:ext uri="{FF2B5EF4-FFF2-40B4-BE49-F238E27FC236}">
                  <a16:creationId xmlns:a16="http://schemas.microsoft.com/office/drawing/2014/main" id="{D3FA2909-8C9B-4A38-867B-1068A7B33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7784" y="3536799"/>
              <a:ext cx="2297144" cy="16733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00B0F0"/>
              </a:solidFill>
            </a:ln>
            <a:effectLst/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FCDB48DC-3D5E-4461-92A5-BBC9C1F70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37986" y="1254366"/>
              <a:ext cx="1983995" cy="206683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6203DCC-952F-4E37-AC89-39EA644B49DE}"/>
              </a:ext>
            </a:extLst>
          </p:cNvPr>
          <p:cNvSpPr txBox="1"/>
          <p:nvPr/>
        </p:nvSpPr>
        <p:spPr>
          <a:xfrm>
            <a:off x="457201" y="5723627"/>
            <a:ext cx="27465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2B5384"/>
                </a:solidFill>
              </a:rPr>
              <a:t>*Approximation, values may vary by model</a:t>
            </a:r>
          </a:p>
        </p:txBody>
      </p:sp>
    </p:spTree>
    <p:extLst>
      <p:ext uri="{BB962C8B-B14F-4D97-AF65-F5344CB8AC3E}">
        <p14:creationId xmlns:p14="http://schemas.microsoft.com/office/powerpoint/2010/main" val="377938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25706D-CC84-4BAA-A247-FD76BF82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440" y="1262504"/>
            <a:ext cx="2942531" cy="2652150"/>
          </a:xfrm>
          <a:prstGeom prst="rect">
            <a:avLst/>
          </a:prstGeom>
        </p:spPr>
      </p:pic>
      <p:sp>
        <p:nvSpPr>
          <p:cNvPr id="35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089648"/>
            <a:ext cx="5793475" cy="48061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50" b="1" dirty="0">
                <a:solidFill>
                  <a:srgbClr val="00B0F0"/>
                </a:solidFill>
              </a:rPr>
              <a:t>Presentation &amp; Preservation</a:t>
            </a:r>
          </a:p>
          <a:p>
            <a:pPr marL="0" indent="0">
              <a:buNone/>
            </a:pPr>
            <a:endParaRPr lang="en-US" sz="900" b="1" dirty="0">
              <a:solidFill>
                <a:srgbClr val="00B0F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40B2EB-43EB-4973-BFD1-20E896378443}"/>
              </a:ext>
            </a:extLst>
          </p:cNvPr>
          <p:cNvGrpSpPr/>
          <p:nvPr/>
        </p:nvGrpSpPr>
        <p:grpSpPr>
          <a:xfrm>
            <a:off x="1265067" y="4266835"/>
            <a:ext cx="3690712" cy="1489293"/>
            <a:chOff x="781897" y="4167312"/>
            <a:chExt cx="3690712" cy="1408049"/>
          </a:xfrm>
        </p:grpSpPr>
        <p:sp>
          <p:nvSpPr>
            <p:cNvPr id="16" name="Rounded Rectangle 37">
              <a:extLst>
                <a:ext uri="{FF2B5EF4-FFF2-40B4-BE49-F238E27FC236}">
                  <a16:creationId xmlns:a16="http://schemas.microsoft.com/office/drawing/2014/main" id="{D77DFBD8-402E-4424-BFDB-E1FEA4956DE4}"/>
                </a:ext>
              </a:extLst>
            </p:cNvPr>
            <p:cNvSpPr/>
            <p:nvPr/>
          </p:nvSpPr>
          <p:spPr>
            <a:xfrm>
              <a:off x="781897" y="4167312"/>
              <a:ext cx="3690712" cy="140804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FF2389-A8A5-468F-A262-D9323900547C}"/>
                </a:ext>
              </a:extLst>
            </p:cNvPr>
            <p:cNvSpPr/>
            <p:nvPr/>
          </p:nvSpPr>
          <p:spPr>
            <a:xfrm>
              <a:off x="948992" y="4248088"/>
              <a:ext cx="3361568" cy="12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Flake Ice is a Smart Choice for: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Blended cocktails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Salad bars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Produce, seafood, and meat displays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Therapeutic use in healthcare facilities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304364B0-E675-4775-A4E1-4BE57A44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About The Ice: </a:t>
            </a:r>
            <a:r>
              <a:rPr lang="en-US" sz="4000" b="1" i="1" dirty="0">
                <a:solidFill>
                  <a:schemeClr val="tx2"/>
                </a:solidFill>
              </a:rPr>
              <a:t>Flake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9D1FD5-533D-42F9-9509-62D57F4E7359}"/>
              </a:ext>
            </a:extLst>
          </p:cNvPr>
          <p:cNvGrpSpPr/>
          <p:nvPr/>
        </p:nvGrpSpPr>
        <p:grpSpPr>
          <a:xfrm>
            <a:off x="574982" y="1931450"/>
            <a:ext cx="5070882" cy="1983204"/>
            <a:chOff x="574982" y="1931450"/>
            <a:chExt cx="5070882" cy="198320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0211" y="1931450"/>
              <a:ext cx="2335653" cy="19832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172857"/>
              </a:solidFill>
            </a:ln>
            <a:effectLst/>
          </p:spPr>
        </p:pic>
        <p:pic>
          <p:nvPicPr>
            <p:cNvPr id="23" name="Picture 5" descr="Flake Ice_Izze Bucket.jpg">
              <a:extLst>
                <a:ext uri="{FF2B5EF4-FFF2-40B4-BE49-F238E27FC236}">
                  <a16:creationId xmlns:a16="http://schemas.microsoft.com/office/drawing/2014/main" id="{6496596B-E992-4545-ADAB-F58E8F11F8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4982" y="1931450"/>
              <a:ext cx="2335653" cy="19832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172857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5581532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 1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Page 2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side pages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22997</TotalTime>
  <Words>1800</Words>
  <Application>Microsoft Office PowerPoint</Application>
  <PresentationFormat>On-screen Show (4:3)</PresentationFormat>
  <Paragraphs>471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Title Page 1</vt:lpstr>
      <vt:lpstr>Title Page 2</vt:lpstr>
      <vt:lpstr>Inside pages</vt:lpstr>
      <vt:lpstr>Office Theme</vt:lpstr>
      <vt:lpstr>Custom Design</vt:lpstr>
      <vt:lpstr>1_Custom Design</vt:lpstr>
      <vt:lpstr>Custom Design</vt:lpstr>
      <vt:lpstr>INTRODUCING MODULAR FLAKE &amp; NUGGET</vt:lpstr>
      <vt:lpstr>PowerPoint Presentation</vt:lpstr>
      <vt:lpstr>PowerPoint Presentation</vt:lpstr>
      <vt:lpstr>PowerPoint Presentation</vt:lpstr>
      <vt:lpstr>PowerPoint Presentation</vt:lpstr>
      <vt:lpstr>About The Ice: Nugget</vt:lpstr>
      <vt:lpstr>PowerPoint Presentation</vt:lpstr>
      <vt:lpstr>About The Ice: Nugget</vt:lpstr>
      <vt:lpstr>About The Ice: Flake</vt:lpstr>
      <vt:lpstr>About The Ice: Comparison Chart</vt:lpstr>
      <vt:lpstr>PowerPoint Presentation</vt:lpstr>
      <vt:lpstr>Flake &amp; Nugget: Superior Reliability</vt:lpstr>
      <vt:lpstr>Flake &amp; Nugget: Superior Reliability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Flake &amp; Nugget: Superior Reliability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VantagePoint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Malone</dc:creator>
  <cp:lastModifiedBy>Levinson, Brandon (SIS)</cp:lastModifiedBy>
  <cp:revision>220</cp:revision>
  <cp:lastPrinted>2014-12-11T15:54:59Z</cp:lastPrinted>
  <dcterms:created xsi:type="dcterms:W3CDTF">2014-09-30T13:49:33Z</dcterms:created>
  <dcterms:modified xsi:type="dcterms:W3CDTF">2021-04-29T18:56:35Z</dcterms:modified>
</cp:coreProperties>
</file>